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3" r:id="rId1"/>
  </p:sldMasterIdLst>
  <p:notesMasterIdLst>
    <p:notesMasterId r:id="rId9"/>
  </p:notesMasterIdLst>
  <p:sldIdLst>
    <p:sldId id="285" r:id="rId2"/>
    <p:sldId id="284" r:id="rId3"/>
    <p:sldId id="256" r:id="rId4"/>
    <p:sldId id="257" r:id="rId5"/>
    <p:sldId id="272" r:id="rId6"/>
    <p:sldId id="278" r:id="rId7"/>
    <p:sldId id="287" r:id="rId8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6070"/>
  </p:normalViewPr>
  <p:slideViewPr>
    <p:cSldViewPr snapToGrid="0" snapToObjects="1">
      <p:cViewPr varScale="1">
        <p:scale>
          <a:sx n="119" d="100"/>
          <a:sy n="119" d="100"/>
        </p:scale>
        <p:origin x="31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408A69-8C45-2D4F-B036-9D9CAC253629}" type="datetimeFigureOut">
              <a:rPr lang="da-DK" smtClean="0"/>
              <a:t>05.11.2019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CF23DA-15A7-7C4B-AB53-1DA9C3913C1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75705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C45076-B414-6146-8534-8552D7422CEA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05280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42BF80-16A1-6745-BBAB-2C03167EF4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F84DF7BE-EB55-2246-B06A-D07E5B0E6E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E7BCA15-A90B-3248-826B-E66FA085B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EADF9-ADEA-CC46-A287-23557DA1C25F}" type="datetimeFigureOut">
              <a:rPr lang="da-DK" smtClean="0"/>
              <a:t>05.11.2019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2F5692C-C477-7C49-BEFF-1EED07CBA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C2DE7C4-08CC-EF41-A656-0D6FD4477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FBAEB-DF2B-5D49-9301-30DBAFD3570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35438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F18ABB-EE78-1247-860D-FF9308C3C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3B58E22A-D71C-0747-A605-FAD123B487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7828F11-60E7-DB41-B1BC-1E2902B37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EADF9-ADEA-CC46-A287-23557DA1C25F}" type="datetimeFigureOut">
              <a:rPr lang="da-DK" smtClean="0"/>
              <a:t>05.11.2019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B9BFF6C-3678-BF44-819D-2596AE8B9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9D272D7-F421-3646-B98A-D780E5E4D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FBAEB-DF2B-5D49-9301-30DBAFD3570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27336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BABFCD55-1701-2741-A70E-C3CCA3DD82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CC247FA4-169E-4949-8108-DA9F8C1C76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910ACE3-B71B-6645-AF8B-3CDEBBAE6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EADF9-ADEA-CC46-A287-23557DA1C25F}" type="datetimeFigureOut">
              <a:rPr lang="da-DK" smtClean="0"/>
              <a:t>05.11.2019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7169CB3-8150-6146-A6BF-EAC54DF57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B9E734D-F76B-4A4D-9839-C743D1ED2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FBAEB-DF2B-5D49-9301-30DBAFD3570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486578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unktopstilling med grøn faktabo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1"/>
          <p:cNvSpPr>
            <a:spLocks noGrp="1"/>
          </p:cNvSpPr>
          <p:nvPr>
            <p:ph type="title"/>
          </p:nvPr>
        </p:nvSpPr>
        <p:spPr>
          <a:xfrm>
            <a:off x="609600" y="917805"/>
            <a:ext cx="6960000" cy="648000"/>
          </a:xfrm>
        </p:spPr>
        <p:txBody>
          <a:bodyPr/>
          <a:lstStyle/>
          <a:p>
            <a:r>
              <a:rPr lang="da-DK"/>
              <a:t>Klik for at redigere titeltypografi i masteren</a:t>
            </a:r>
            <a:endParaRPr lang="da-DK" dirty="0"/>
          </a:p>
        </p:txBody>
      </p:sp>
      <p:sp>
        <p:nvSpPr>
          <p:cNvPr id="12" name="Pladsholder til indhold 3"/>
          <p:cNvSpPr>
            <a:spLocks noGrp="1"/>
          </p:cNvSpPr>
          <p:nvPr>
            <p:ph sz="half" idx="2"/>
          </p:nvPr>
        </p:nvSpPr>
        <p:spPr>
          <a:xfrm>
            <a:off x="8088339" y="1370748"/>
            <a:ext cx="3336000" cy="4356000"/>
          </a:xfrm>
          <a:ln w="19050">
            <a:solidFill>
              <a:schemeClr val="accent1"/>
            </a:solidFill>
          </a:ln>
        </p:spPr>
        <p:txBody>
          <a:bodyPr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2"/>
              </a:buClr>
              <a:buNone/>
              <a:defRPr lang="da-DK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0"/>
              </a:spcBef>
              <a:buClr>
                <a:schemeClr val="accent2"/>
              </a:buClr>
              <a:buNone/>
              <a:defRPr lang="da-DK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spcBef>
                <a:spcPts val="0"/>
              </a:spcBef>
              <a:buClr>
                <a:schemeClr val="accent2"/>
              </a:buClr>
              <a:buNone/>
              <a:defRPr lang="da-DK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spcBef>
                <a:spcPts val="0"/>
              </a:spcBef>
              <a:buClr>
                <a:schemeClr val="accent2"/>
              </a:buClr>
              <a:buNone/>
              <a:defRPr lang="da-DK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spcBef>
                <a:spcPts val="0"/>
              </a:spcBef>
              <a:buClr>
                <a:schemeClr val="accent2"/>
              </a:buClr>
              <a:buNone/>
              <a:defRPr lang="da-DK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13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8076339" y="938428"/>
            <a:ext cx="3360000" cy="432000"/>
          </a:xfrm>
          <a:solidFill>
            <a:schemeClr val="accent1"/>
          </a:solidFill>
        </p:spPr>
        <p:txBody>
          <a:bodyPr tIns="0">
            <a:noAutofit/>
          </a:bodyPr>
          <a:lstStyle>
            <a:lvl1pPr marL="0" indent="0">
              <a:buNone/>
              <a:defRPr sz="1400" b="1">
                <a:solidFill>
                  <a:schemeClr val="bg1"/>
                </a:solidFill>
                <a:latin typeface="Gill Sans M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14" name="Pladsholder til indhold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6960000" cy="452596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6" name="Pladsholder til dato 3">
            <a:extLst>
              <a:ext uri="{FF2B5EF4-FFF2-40B4-BE49-F238E27FC236}">
                <a16:creationId xmlns:a16="http://schemas.microsoft.com/office/drawing/2014/main" id="{B350BA23-ED89-E04F-B55F-81732093E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34CA1B-5689-BF4C-94F0-1B74DA81EE57}" type="datetimeFigureOut">
              <a:rPr lang="da-DK" altLang="da-DK"/>
              <a:pPr/>
              <a:t>05.11.2019</a:t>
            </a:fld>
            <a:endParaRPr lang="da-DK" altLang="da-DK"/>
          </a:p>
        </p:txBody>
      </p:sp>
      <p:sp>
        <p:nvSpPr>
          <p:cNvPr id="7" name="Pladsholder til sidefod 4">
            <a:extLst>
              <a:ext uri="{FF2B5EF4-FFF2-40B4-BE49-F238E27FC236}">
                <a16:creationId xmlns:a16="http://schemas.microsoft.com/office/drawing/2014/main" id="{09BFAACD-F1A9-4541-82FC-982BC720A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8" name="Pladsholder til diasnummer 5">
            <a:extLst>
              <a:ext uri="{FF2B5EF4-FFF2-40B4-BE49-F238E27FC236}">
                <a16:creationId xmlns:a16="http://schemas.microsoft.com/office/drawing/2014/main" id="{92C996A0-37A4-CD45-88A1-47744BD2C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0A4536-A1B9-2144-8AF0-D5D471DD7881}" type="slidenum">
              <a:rPr lang="da-DK" altLang="da-DK"/>
              <a:pPr/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527118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6E602A-4435-B54E-9D74-1490301D7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4F1CDFA-DF01-1E40-8797-4F448E1CD0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EABE869-C611-8F4E-A8EF-E93E6E3FE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EADF9-ADEA-CC46-A287-23557DA1C25F}" type="datetimeFigureOut">
              <a:rPr lang="da-DK" smtClean="0"/>
              <a:t>05.11.2019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D1544EE-EA9D-2D43-AAAB-57A735B72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5D65CC8-1BB8-8A4E-AF4D-79D110352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FBAEB-DF2B-5D49-9301-30DBAFD3570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17687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801CE0-45E4-B74F-9CDF-541CE2578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6CB51AF-E6A1-714F-BF68-6700119259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A013F23-23BD-774A-AB3F-6E6644594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EADF9-ADEA-CC46-A287-23557DA1C25F}" type="datetimeFigureOut">
              <a:rPr lang="da-DK" smtClean="0"/>
              <a:t>05.11.2019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4CCC254-A96A-7D42-9AD4-2F5A5F37D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E1AAED2-3913-FF4F-9872-6D6C60D78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FBAEB-DF2B-5D49-9301-30DBAFD3570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44689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A68C73-7393-9E4D-9666-B9044EFBA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0FE2F16-0F28-5F48-8638-F79553D2BA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93631944-E3FC-3E4F-9482-EABFC310C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18CC9041-9968-764E-AD9A-8464ABB07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EADF9-ADEA-CC46-A287-23557DA1C25F}" type="datetimeFigureOut">
              <a:rPr lang="da-DK" smtClean="0"/>
              <a:t>05.11.2019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AB0CC46-D8A7-0946-A757-4908A0E4B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A4E37D2-3094-FA44-9922-15AF33F26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FBAEB-DF2B-5D49-9301-30DBAFD3570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15283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BEE653-395A-834A-BE00-B55FD5CE1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3516FD8-1B35-CF48-9EFE-9958FA7B42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F8F2182-0F17-AB4A-A4C1-3848AA22D0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120A48A5-FA47-FB49-AD12-2E4F2ACF1A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93D50858-D2DB-F14E-8E65-EB7C71D3F8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B7B339DB-8DAA-064B-9A1C-687912F23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EADF9-ADEA-CC46-A287-23557DA1C25F}" type="datetimeFigureOut">
              <a:rPr lang="da-DK" smtClean="0"/>
              <a:t>05.11.2019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C7C03611-A9B5-0C41-BFF3-8720E46A6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68957DC3-A92B-D94E-A0F5-2036E1EB9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FBAEB-DF2B-5D49-9301-30DBAFD3570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3996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1BDA2E-B411-8C47-A51A-70DFA351B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86AF3A8A-DC8C-FC46-9DAE-6605F2756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EADF9-ADEA-CC46-A287-23557DA1C25F}" type="datetimeFigureOut">
              <a:rPr lang="da-DK" smtClean="0"/>
              <a:t>05.11.2019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3DA217D9-A9C8-5D49-BC32-9616C1DC1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8CC5C368-426F-DB42-8987-79C6F066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FBAEB-DF2B-5D49-9301-30DBAFD3570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01308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6F2A9E15-E349-8D47-A24F-C1D26BAF4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EADF9-ADEA-CC46-A287-23557DA1C25F}" type="datetimeFigureOut">
              <a:rPr lang="da-DK" smtClean="0"/>
              <a:t>05.11.2019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14292C3F-4F3D-284D-B2C9-F2A597A33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770197C9-AA12-9044-ACDC-64D6A3E58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FBAEB-DF2B-5D49-9301-30DBAFD3570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28382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C8790F-98E3-8D48-9C5A-FD94C77CF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4C4F400-B64E-BE4C-83C1-D3D2217780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0F69D430-C42C-424A-977B-21D6428F15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0E23772-837F-6647-8B76-FFEFAF3F0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EADF9-ADEA-CC46-A287-23557DA1C25F}" type="datetimeFigureOut">
              <a:rPr lang="da-DK" smtClean="0"/>
              <a:t>05.11.2019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7FACF00-84C2-E147-88C6-E47058C42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89B4B54-A5E9-D94A-B08B-9E26B4802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FBAEB-DF2B-5D49-9301-30DBAFD3570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82990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9BDAB2-DDB5-CF42-B5EF-501FCB17D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D7A41F69-F597-D040-B6A7-DB2740DA3C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13AAD7D-449D-A948-AD48-4BDD513178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E2FCD7C-5BA9-D244-B03F-C46AE8CC5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EADF9-ADEA-CC46-A287-23557DA1C25F}" type="datetimeFigureOut">
              <a:rPr lang="da-DK" smtClean="0"/>
              <a:t>05.11.2019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5D67E85-D2F0-F142-B727-11DA89D92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E84DFFF-B525-1647-A4FC-DEBE11F22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FBAEB-DF2B-5D49-9301-30DBAFD3570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77057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DF59245D-894F-1D4A-97D6-6CCA1D5F7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C7A1230-61A9-BD4A-9AD7-D00B3DD5AC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8D237C8-D280-BC4E-863D-6B6E8DB2B4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AEADF9-ADEA-CC46-A287-23557DA1C25F}" type="datetimeFigureOut">
              <a:rPr lang="da-DK" smtClean="0"/>
              <a:t>05.11.2019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056447A-9FD6-AC4F-8E13-36D88CD7DE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5B2AEF7-53A3-DE4B-9748-FDE2025505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FBAEB-DF2B-5D49-9301-30DBAFD3570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95235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C421B5-0C3F-5F4C-A602-B4F1DF8BFB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hu-HU" sz="22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hu-HU" sz="22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hu-HU" sz="22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hu-HU" sz="22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hu-HU" sz="22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hu-HU" sz="2200" b="1" dirty="0">
                <a:solidFill>
                  <a:schemeClr val="accent1">
                    <a:lumMod val="75000"/>
                  </a:schemeClr>
                </a:solidFill>
              </a:rPr>
              <a:t>MOOC </a:t>
            </a:r>
            <a:r>
              <a:rPr lang="hu-HU" sz="2200" b="1" dirty="0" err="1">
                <a:solidFill>
                  <a:schemeClr val="accent1">
                    <a:lumMod val="75000"/>
                  </a:schemeClr>
                </a:solidFill>
              </a:rPr>
              <a:t>on</a:t>
            </a:r>
            <a:r>
              <a:rPr lang="hu-HU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hu-HU" sz="2200" b="1" dirty="0" err="1">
                <a:solidFill>
                  <a:schemeClr val="accent1">
                    <a:lumMod val="75000"/>
                  </a:schemeClr>
                </a:solidFill>
              </a:rPr>
              <a:t>Workplace</a:t>
            </a:r>
            <a:r>
              <a:rPr lang="hu-HU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hu-HU" sz="2200" b="1" dirty="0" err="1">
                <a:solidFill>
                  <a:schemeClr val="accent1">
                    <a:lumMod val="75000"/>
                  </a:schemeClr>
                </a:solidFill>
              </a:rPr>
              <a:t>learning</a:t>
            </a:r>
            <a:r>
              <a:rPr lang="hu-HU" sz="2200" b="1" dirty="0">
                <a:solidFill>
                  <a:schemeClr val="accent1">
                    <a:lumMod val="75000"/>
                  </a:schemeClr>
                </a:solidFill>
              </a:rPr>
              <a:t> and </a:t>
            </a:r>
            <a:r>
              <a:rPr lang="hu-HU" sz="2200" b="1" dirty="0" err="1">
                <a:solidFill>
                  <a:schemeClr val="accent1">
                    <a:lumMod val="75000"/>
                  </a:schemeClr>
                </a:solidFill>
              </a:rPr>
              <a:t>basic</a:t>
            </a:r>
            <a:r>
              <a:rPr lang="hu-HU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hu-HU" sz="2200" b="1" dirty="0" err="1">
                <a:solidFill>
                  <a:schemeClr val="accent1">
                    <a:lumMod val="75000"/>
                  </a:schemeClr>
                </a:solidFill>
              </a:rPr>
              <a:t>skills</a:t>
            </a:r>
            <a:r>
              <a:rPr lang="hu-HU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br>
              <a:rPr lang="hu-HU" sz="22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hu-HU" sz="22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hu-HU" sz="2200" b="1" i="1" dirty="0">
                <a:solidFill>
                  <a:srgbClr val="FF0000"/>
                </a:solidFill>
              </a:rPr>
              <a:t>EBSN </a:t>
            </a:r>
            <a:r>
              <a:rPr lang="hu-HU" sz="2200" b="1" i="1" dirty="0" err="1">
                <a:solidFill>
                  <a:srgbClr val="FF0000"/>
                </a:solidFill>
              </a:rPr>
              <a:t>Capacity</a:t>
            </a:r>
            <a:r>
              <a:rPr lang="hu-HU" sz="2200" b="1" i="1" dirty="0">
                <a:solidFill>
                  <a:srgbClr val="FF0000"/>
                </a:solidFill>
              </a:rPr>
              <a:t> Building Series </a:t>
            </a:r>
            <a:r>
              <a:rPr lang="hu-HU" sz="2200" b="1" i="1" dirty="0" err="1">
                <a:solidFill>
                  <a:srgbClr val="FF0000"/>
                </a:solidFill>
              </a:rPr>
              <a:t>on</a:t>
            </a:r>
            <a:r>
              <a:rPr lang="hu-HU" sz="2200" b="1" i="1" dirty="0">
                <a:solidFill>
                  <a:srgbClr val="FF0000"/>
                </a:solidFill>
              </a:rPr>
              <a:t> EPALE</a:t>
            </a:r>
            <a:br>
              <a:rPr lang="hu-HU" sz="22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hu-HU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</a:rPr>
              <a:t>Lars Alrø Olesen</a:t>
            </a:r>
            <a:endParaRPr lang="da-DK" dirty="0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F0369038-1C9D-704E-8FED-2CB8B09D40B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da-DK" sz="2000" b="1" dirty="0" err="1"/>
              <a:t>Middle</a:t>
            </a:r>
            <a:r>
              <a:rPr lang="da-DK" sz="2000" b="1" dirty="0"/>
              <a:t> managers as a bridge to </a:t>
            </a:r>
            <a:r>
              <a:rPr lang="da-DK" sz="2000" b="1" dirty="0" err="1"/>
              <a:t>Workplace</a:t>
            </a:r>
            <a:r>
              <a:rPr lang="da-DK" sz="2000" b="1" dirty="0"/>
              <a:t> </a:t>
            </a:r>
            <a:r>
              <a:rPr lang="da-DK" sz="2000" b="1" dirty="0" err="1"/>
              <a:t>learning</a:t>
            </a:r>
            <a:endParaRPr lang="da-DK" sz="2000" b="1" dirty="0"/>
          </a:p>
          <a:p>
            <a:endParaRPr lang="da-DK" sz="2000" b="1" dirty="0"/>
          </a:p>
          <a:p>
            <a:r>
              <a:rPr lang="da-DK" sz="2000" b="1" dirty="0"/>
              <a:t>Danish </a:t>
            </a:r>
            <a:r>
              <a:rPr lang="da-DK" sz="2000" b="1" dirty="0" err="1"/>
              <a:t>Experience</a:t>
            </a:r>
            <a:r>
              <a:rPr lang="da-DK" sz="2000" b="1" dirty="0"/>
              <a:t> </a:t>
            </a:r>
          </a:p>
          <a:p>
            <a:r>
              <a:rPr lang="da-DK" sz="2000" b="1" dirty="0"/>
              <a:t> Danish Industry Fund + </a:t>
            </a:r>
            <a:r>
              <a:rPr lang="da-DK" sz="2000" b="1" dirty="0" err="1"/>
              <a:t>Ministry</a:t>
            </a:r>
            <a:r>
              <a:rPr lang="da-DK" sz="2000" b="1" dirty="0"/>
              <a:t> of Education</a:t>
            </a:r>
          </a:p>
        </p:txBody>
      </p:sp>
    </p:spTree>
    <p:extLst>
      <p:ext uri="{BB962C8B-B14F-4D97-AF65-F5344CB8AC3E}">
        <p14:creationId xmlns:p14="http://schemas.microsoft.com/office/powerpoint/2010/main" val="2937136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el 1">
            <a:extLst>
              <a:ext uri="{FF2B5EF4-FFF2-40B4-BE49-F238E27FC236}">
                <a16:creationId xmlns:a16="http://schemas.microsoft.com/office/drawing/2014/main" id="{3A3F80F0-413C-E34F-94A1-BA2439640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9288" y="692150"/>
            <a:ext cx="5585098" cy="6477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da-DK" altLang="da-DK" sz="2200" b="1" dirty="0">
                <a:latin typeface="Gill Sans MT" panose="020B0502020104020203" pitchFamily="34" charset="77"/>
                <a:ea typeface="ＭＳ Ｐゴシック" panose="020B0600070205080204" pitchFamily="34" charset="-128"/>
              </a:rPr>
              <a:t>The Danish Company </a:t>
            </a:r>
            <a:r>
              <a:rPr lang="da-DK" altLang="da-DK" sz="2200" b="1" dirty="0" err="1">
                <a:latin typeface="Gill Sans MT" panose="020B0502020104020203" pitchFamily="34" charset="77"/>
                <a:ea typeface="ＭＳ Ｐゴシック" panose="020B0600070205080204" pitchFamily="34" charset="-128"/>
              </a:rPr>
              <a:t>Instructor</a:t>
            </a:r>
            <a:r>
              <a:rPr lang="da-DK" altLang="da-DK" sz="2200" b="1" dirty="0">
                <a:latin typeface="Gill Sans MT" panose="020B0502020104020203" pitchFamily="34" charset="77"/>
                <a:ea typeface="ＭＳ Ｐゴシック" panose="020B0600070205080204" pitchFamily="34" charset="-128"/>
              </a:rPr>
              <a:t> program </a:t>
            </a:r>
            <a:br>
              <a:rPr lang="da-DK" altLang="da-DK" sz="2200" b="1" dirty="0">
                <a:latin typeface="Gill Sans MT" panose="020B0502020104020203" pitchFamily="34" charset="77"/>
                <a:ea typeface="ＭＳ Ｐゴシック" panose="020B0600070205080204" pitchFamily="34" charset="-128"/>
              </a:rPr>
            </a:br>
            <a:br>
              <a:rPr lang="da-DK" altLang="da-DK" sz="2200" b="1" dirty="0">
                <a:latin typeface="Gill Sans MT" panose="020B0502020104020203" pitchFamily="34" charset="77"/>
                <a:ea typeface="ＭＳ Ｐゴシック" panose="020B0600070205080204" pitchFamily="34" charset="-128"/>
              </a:rPr>
            </a:br>
            <a:endParaRPr lang="da-DK" altLang="da-DK" sz="1800" dirty="0">
              <a:latin typeface="Gill Sans MT" panose="020B0502020104020203" pitchFamily="34" charset="77"/>
              <a:ea typeface="ＭＳ Ｐゴシック" panose="020B0600070205080204" pitchFamily="34" charset="-128"/>
            </a:endParaRPr>
          </a:p>
        </p:txBody>
      </p:sp>
      <p:sp>
        <p:nvSpPr>
          <p:cNvPr id="20482" name="Pladsholder til indhold 2">
            <a:extLst>
              <a:ext uri="{FF2B5EF4-FFF2-40B4-BE49-F238E27FC236}">
                <a16:creationId xmlns:a16="http://schemas.microsoft.com/office/drawing/2014/main" id="{B490ABBD-AFA7-D145-8721-73D71B76A8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81201" y="1600201"/>
            <a:ext cx="5051425" cy="4525963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GB" altLang="da-DK" sz="2000" dirty="0">
                <a:ea typeface="ＭＳ Ｐゴシック" panose="020B0600070205080204" pitchFamily="34" charset="-128"/>
              </a:rPr>
              <a:t>Participation of 15 Danish companies</a:t>
            </a:r>
          </a:p>
          <a:p>
            <a:pPr eaLnBrk="1" hangingPunct="1">
              <a:lnSpc>
                <a:spcPct val="90000"/>
              </a:lnSpc>
            </a:pPr>
            <a:r>
              <a:rPr lang="en-GB" altLang="da-DK" sz="2000" dirty="0">
                <a:ea typeface="ＭＳ Ｐゴシック" panose="020B0600070205080204" pitchFamily="34" charset="-128"/>
              </a:rPr>
              <a:t>Inspiration from The Dual System strategy</a:t>
            </a:r>
          </a:p>
          <a:p>
            <a:pPr eaLnBrk="1" hangingPunct="1">
              <a:lnSpc>
                <a:spcPct val="90000"/>
              </a:lnSpc>
            </a:pPr>
            <a:r>
              <a:rPr lang="en-GB" altLang="da-DK" sz="2000" dirty="0">
                <a:ea typeface="ＭＳ Ｐゴシック" panose="020B0600070205080204" pitchFamily="34" charset="-128"/>
              </a:rPr>
              <a:t>Focus on Team Management, Intercultural Communication, Sharing of Knowledge, Conflict solution, Learning,  Project Management, Basic skills and onboarding</a:t>
            </a:r>
            <a:endParaRPr lang="da-DK" altLang="da-DK" sz="20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da-DK" altLang="da-DK" sz="2000" dirty="0">
                <a:ea typeface="ＭＳ Ｐゴシック" panose="020B0600070205080204" pitchFamily="34" charset="-128"/>
              </a:rPr>
              <a:t>Action Learning with </a:t>
            </a:r>
            <a:r>
              <a:rPr lang="da-DK" altLang="da-DK" sz="2000" dirty="0" err="1">
                <a:ea typeface="ＭＳ Ｐゴシック" panose="020B0600070205080204" pitchFamily="34" charset="-128"/>
              </a:rPr>
              <a:t>immediate</a:t>
            </a:r>
            <a:r>
              <a:rPr lang="da-DK" altLang="da-DK" sz="2000" dirty="0">
                <a:ea typeface="ＭＳ Ｐゴシック" panose="020B0600070205080204" pitchFamily="34" charset="-128"/>
              </a:rPr>
              <a:t> feedback and </a:t>
            </a:r>
            <a:r>
              <a:rPr lang="da-DK" altLang="da-DK" sz="2000" dirty="0" err="1">
                <a:ea typeface="ＭＳ Ｐゴシック" panose="020B0600070205080204" pitchFamily="34" charset="-128"/>
              </a:rPr>
              <a:t>feed</a:t>
            </a:r>
            <a:r>
              <a:rPr lang="da-DK" altLang="da-DK" sz="2000" dirty="0">
                <a:ea typeface="ＭＳ Ｐゴシック" panose="020B0600070205080204" pitchFamily="34" charset="-128"/>
              </a:rPr>
              <a:t> forward</a:t>
            </a:r>
          </a:p>
          <a:p>
            <a:pPr eaLnBrk="1" hangingPunct="1">
              <a:lnSpc>
                <a:spcPct val="90000"/>
              </a:lnSpc>
            </a:pPr>
            <a:r>
              <a:rPr lang="da-DK" altLang="da-DK" sz="2000" dirty="0" err="1">
                <a:ea typeface="ＭＳ Ｐゴシック" panose="020B0600070205080204" pitchFamily="34" charset="-128"/>
              </a:rPr>
              <a:t>Use</a:t>
            </a:r>
            <a:r>
              <a:rPr lang="da-DK" altLang="da-DK" sz="2000" dirty="0">
                <a:ea typeface="ＭＳ Ｐゴシック" panose="020B0600070205080204" pitchFamily="34" charset="-128"/>
              </a:rPr>
              <a:t> of virtual </a:t>
            </a:r>
            <a:r>
              <a:rPr lang="da-DK" altLang="da-DK" sz="2000" dirty="0" err="1">
                <a:ea typeface="ＭＳ Ｐゴシック" panose="020B0600070205080204" pitchFamily="34" charset="-128"/>
              </a:rPr>
              <a:t>tools</a:t>
            </a:r>
            <a:endParaRPr lang="da-DK" altLang="da-DK" sz="20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endParaRPr lang="en-GB" altLang="da-DK" sz="20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endParaRPr lang="en-GB" altLang="da-DK" sz="20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altLang="da-DK" dirty="0">
                <a:ea typeface="ＭＳ Ｐゴシック" panose="020B0600070205080204" pitchFamily="34" charset="-128"/>
              </a:rPr>
              <a:t> </a:t>
            </a:r>
            <a:endParaRPr lang="da-DK" altLang="da-DK" dirty="0">
              <a:ea typeface="ＭＳ Ｐゴシック" panose="020B0600070205080204" pitchFamily="34" charset="-128"/>
            </a:endParaRPr>
          </a:p>
        </p:txBody>
      </p:sp>
      <p:pic>
        <p:nvPicPr>
          <p:cNvPr id="20483" name="Picture 3">
            <a:extLst>
              <a:ext uri="{FF2B5EF4-FFF2-40B4-BE49-F238E27FC236}">
                <a16:creationId xmlns:a16="http://schemas.microsoft.com/office/drawing/2014/main" id="{1DBC44E0-C886-4946-858A-C5C0BBB3C8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2988" y="765175"/>
            <a:ext cx="2628900" cy="197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Picture 4">
            <a:extLst>
              <a:ext uri="{FF2B5EF4-FFF2-40B4-BE49-F238E27FC236}">
                <a16:creationId xmlns:a16="http://schemas.microsoft.com/office/drawing/2014/main" id="{D39E826D-695F-9B48-A59E-0D2119C4C4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3700" y="3213101"/>
            <a:ext cx="3767138" cy="293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0355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da-DK" sz="3600" b="1" i="1" dirty="0"/>
              <a:t>Company </a:t>
            </a:r>
            <a:r>
              <a:rPr lang="da-DK" sz="3600" b="1" i="1" dirty="0" err="1"/>
              <a:t>Instructor</a:t>
            </a:r>
            <a:r>
              <a:rPr lang="da-DK" sz="3600" b="1" i="1" dirty="0"/>
              <a:t> Program for SME</a:t>
            </a:r>
            <a:br>
              <a:rPr lang="da-DK" b="1" i="1" dirty="0"/>
            </a:br>
            <a:r>
              <a:rPr lang="da-DK" sz="3600" b="1" i="1" dirty="0"/>
              <a:t>High </a:t>
            </a:r>
            <a:r>
              <a:rPr lang="da-DK" sz="3600" b="1" i="1" dirty="0" err="1"/>
              <a:t>Impact</a:t>
            </a:r>
            <a:r>
              <a:rPr lang="da-DK" sz="3600" b="1" i="1" dirty="0"/>
              <a:t> Learning ( </a:t>
            </a:r>
            <a:r>
              <a:rPr lang="da-DK" sz="3600" b="1" i="1" dirty="0" err="1"/>
              <a:t>Brinkerhoff</a:t>
            </a:r>
            <a:r>
              <a:rPr lang="da-DK" sz="3600" b="1" i="1" dirty="0"/>
              <a:t>)</a:t>
            </a:r>
          </a:p>
        </p:txBody>
      </p:sp>
      <p:graphicFrame>
        <p:nvGraphicFramePr>
          <p:cNvPr id="6" name="Pladsholder til indhold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5900032"/>
              </p:ext>
            </p:extLst>
          </p:nvPr>
        </p:nvGraphicFramePr>
        <p:xfrm>
          <a:off x="1972250" y="1600200"/>
          <a:ext cx="826773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677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Building a” Learning</a:t>
                      </a:r>
                      <a:r>
                        <a:rPr lang="da-DK" baseline="0" dirty="0"/>
                        <a:t> </a:t>
                      </a:r>
                      <a:r>
                        <a:rPr lang="da-DK" baseline="0" dirty="0" err="1"/>
                        <a:t>Culture</a:t>
                      </a:r>
                      <a:r>
                        <a:rPr lang="da-DK" baseline="0" dirty="0"/>
                        <a:t>” in the </a:t>
                      </a:r>
                      <a:r>
                        <a:rPr lang="da-DK" baseline="0" dirty="0" err="1"/>
                        <a:t>companies</a:t>
                      </a:r>
                      <a:r>
                        <a:rPr lang="da-DK" baseline="0" dirty="0"/>
                        <a:t> / </a:t>
                      </a:r>
                      <a:r>
                        <a:rPr lang="da-DK" baseline="0" dirty="0" err="1"/>
                        <a:t>involving</a:t>
                      </a:r>
                      <a:r>
                        <a:rPr lang="da-DK" baseline="0" dirty="0"/>
                        <a:t> </a:t>
                      </a:r>
                      <a:r>
                        <a:rPr lang="da-DK" baseline="0" dirty="0" err="1"/>
                        <a:t>middle</a:t>
                      </a:r>
                      <a:r>
                        <a:rPr lang="da-DK" baseline="0" dirty="0"/>
                        <a:t> managers</a:t>
                      </a:r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el 6"/>
          <p:cNvGraphicFramePr>
            <a:graphicFrameLocks noGrp="1"/>
          </p:cNvGraphicFramePr>
          <p:nvPr/>
        </p:nvGraphicFramePr>
        <p:xfrm>
          <a:off x="1981199" y="1971039"/>
          <a:ext cx="825878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59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59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59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59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151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7313"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1.Knowledge</a:t>
                      </a:r>
                      <a:r>
                        <a:rPr lang="da-DK" sz="1200" baseline="0" dirty="0"/>
                        <a:t> </a:t>
                      </a:r>
                      <a:r>
                        <a:rPr lang="da-DK" sz="1200" baseline="0" dirty="0" err="1"/>
                        <a:t>Sharing</a:t>
                      </a:r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2. </a:t>
                      </a:r>
                      <a:r>
                        <a:rPr lang="da-DK" sz="1200" dirty="0" err="1"/>
                        <a:t>Understanding</a:t>
                      </a:r>
                      <a:r>
                        <a:rPr lang="da-DK" sz="1200" dirty="0"/>
                        <a:t> </a:t>
                      </a:r>
                      <a:r>
                        <a:rPr lang="da-DK" sz="1200" dirty="0" err="1"/>
                        <a:t>quality</a:t>
                      </a:r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3.Problem </a:t>
                      </a:r>
                      <a:r>
                        <a:rPr lang="da-DK" sz="1200" dirty="0" err="1"/>
                        <a:t>Solving</a:t>
                      </a:r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4. </a:t>
                      </a:r>
                      <a:r>
                        <a:rPr lang="da-DK" sz="1200" dirty="0" err="1"/>
                        <a:t>Conflict</a:t>
                      </a:r>
                      <a:r>
                        <a:rPr lang="da-DK" sz="1200" baseline="0" dirty="0"/>
                        <a:t> </a:t>
                      </a:r>
                      <a:r>
                        <a:rPr lang="da-DK" sz="1200" baseline="0" dirty="0" err="1"/>
                        <a:t>solving</a:t>
                      </a:r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5.Basic </a:t>
                      </a:r>
                      <a:r>
                        <a:rPr lang="da-DK" sz="1200" dirty="0" err="1"/>
                        <a:t>Skills</a:t>
                      </a:r>
                      <a:endParaRPr lang="da-DK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el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6156391"/>
              </p:ext>
            </p:extLst>
          </p:nvPr>
        </p:nvGraphicFramePr>
        <p:xfrm>
          <a:off x="1962286" y="3815684"/>
          <a:ext cx="2693005" cy="20244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30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49642">
                <a:tc>
                  <a:txBody>
                    <a:bodyPr/>
                    <a:lstStyle/>
                    <a:p>
                      <a:pPr algn="ctr"/>
                      <a:r>
                        <a:rPr lang="da-DK" baseline="0" dirty="0"/>
                        <a:t>Company </a:t>
                      </a:r>
                      <a:r>
                        <a:rPr lang="da-DK" dirty="0" err="1"/>
                        <a:t>goals</a:t>
                      </a:r>
                      <a:r>
                        <a:rPr lang="da-DK" dirty="0"/>
                        <a:t> (</a:t>
                      </a:r>
                      <a:r>
                        <a:rPr lang="da-DK" dirty="0" err="1"/>
                        <a:t>results</a:t>
                      </a:r>
                      <a:r>
                        <a:rPr lang="da-DK" dirty="0"/>
                        <a:t>)</a:t>
                      </a:r>
                      <a:endParaRPr lang="da-DK" baseline="0" dirty="0"/>
                    </a:p>
                    <a:p>
                      <a:pPr algn="ctr"/>
                      <a:endParaRPr lang="da-DK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4790">
                <a:tc>
                  <a:txBody>
                    <a:bodyPr/>
                    <a:lstStyle/>
                    <a:p>
                      <a:pPr algn="ctr"/>
                      <a:r>
                        <a:rPr lang="da-DK" b="1" dirty="0" err="1"/>
                        <a:t>Use</a:t>
                      </a:r>
                      <a:r>
                        <a:rPr lang="da-DK" b="1" dirty="0"/>
                        <a:t> </a:t>
                      </a:r>
                      <a:r>
                        <a:rPr lang="da-DK" b="1" dirty="0" err="1"/>
                        <a:t>learning</a:t>
                      </a:r>
                      <a:r>
                        <a:rPr lang="da-DK" b="1" dirty="0"/>
                        <a:t>  to </a:t>
                      </a:r>
                      <a:r>
                        <a:rPr lang="da-DK" b="1" dirty="0" err="1"/>
                        <a:t>dissiminate</a:t>
                      </a:r>
                      <a:r>
                        <a:rPr lang="da-DK" b="1" dirty="0"/>
                        <a:t> </a:t>
                      </a:r>
                      <a:r>
                        <a:rPr lang="da-DK" b="1" dirty="0" err="1"/>
                        <a:t>company</a:t>
                      </a:r>
                      <a:r>
                        <a:rPr lang="da-DK" b="1" dirty="0"/>
                        <a:t> </a:t>
                      </a:r>
                      <a:r>
                        <a:rPr lang="da-DK" b="1" dirty="0" err="1"/>
                        <a:t>goals</a:t>
                      </a:r>
                      <a:endParaRPr lang="da-DK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" name="Tabel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8268284"/>
              </p:ext>
            </p:extLst>
          </p:nvPr>
        </p:nvGraphicFramePr>
        <p:xfrm>
          <a:off x="5189644" y="3840480"/>
          <a:ext cx="2771733" cy="19996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47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70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32960">
                <a:tc>
                  <a:txBody>
                    <a:bodyPr/>
                    <a:lstStyle/>
                    <a:p>
                      <a:pPr algn="ctr"/>
                      <a:r>
                        <a:rPr lang="da-DK" sz="1600" dirty="0"/>
                        <a:t>Team</a:t>
                      </a:r>
                    </a:p>
                    <a:p>
                      <a:pPr algn="ctr"/>
                      <a:r>
                        <a:rPr lang="da-DK" sz="1600" dirty="0" err="1"/>
                        <a:t>Leaders</a:t>
                      </a:r>
                      <a:endParaRPr lang="da-D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600" dirty="0" err="1"/>
                        <a:t>Middle</a:t>
                      </a:r>
                      <a:r>
                        <a:rPr lang="da-DK" sz="1600" dirty="0"/>
                        <a:t> Management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6676">
                <a:tc gridSpan="2">
                  <a:txBody>
                    <a:bodyPr/>
                    <a:lstStyle/>
                    <a:p>
                      <a:pPr algn="ctr"/>
                      <a:r>
                        <a:rPr lang="da-DK" sz="1800" b="1" dirty="0" err="1"/>
                        <a:t>Ability</a:t>
                      </a:r>
                      <a:r>
                        <a:rPr lang="da-DK" sz="1800" b="1" dirty="0"/>
                        <a:t> to transfer from </a:t>
                      </a:r>
                      <a:r>
                        <a:rPr lang="da-DK" sz="1800" b="1" dirty="0" err="1"/>
                        <a:t>training</a:t>
                      </a:r>
                      <a:r>
                        <a:rPr lang="da-DK" sz="1800" b="1" dirty="0"/>
                        <a:t> </a:t>
                      </a:r>
                      <a:r>
                        <a:rPr lang="da-DK" sz="1800" b="1" dirty="0" err="1"/>
                        <a:t>into</a:t>
                      </a:r>
                      <a:r>
                        <a:rPr lang="da-DK" sz="1800" b="1" dirty="0"/>
                        <a:t> </a:t>
                      </a:r>
                      <a:r>
                        <a:rPr lang="da-DK" sz="1800" b="1" dirty="0" err="1"/>
                        <a:t>functional</a:t>
                      </a:r>
                      <a:r>
                        <a:rPr lang="da-DK" sz="1800" b="1" baseline="0" dirty="0"/>
                        <a:t> management and </a:t>
                      </a:r>
                      <a:r>
                        <a:rPr lang="da-DK" sz="1800" b="1" baseline="0" dirty="0" err="1"/>
                        <a:t>practice</a:t>
                      </a:r>
                      <a:endParaRPr lang="da-DK" sz="1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" name="Tabel 9"/>
          <p:cNvGraphicFramePr>
            <a:graphicFrameLocks noGrp="1"/>
          </p:cNvGraphicFramePr>
          <p:nvPr/>
        </p:nvGraphicFramePr>
        <p:xfrm>
          <a:off x="8505218" y="2509520"/>
          <a:ext cx="1705583" cy="38687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55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72073">
                <a:tc>
                  <a:txBody>
                    <a:bodyPr/>
                    <a:lstStyle/>
                    <a:p>
                      <a:pPr algn="ctr"/>
                      <a:r>
                        <a:rPr lang="da-DK" sz="1400" dirty="0" err="1"/>
                        <a:t>Outcomes</a:t>
                      </a:r>
                      <a:endParaRPr lang="da-DK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2073">
                <a:tc>
                  <a:txBody>
                    <a:bodyPr/>
                    <a:lstStyle/>
                    <a:p>
                      <a:pPr algn="ctr"/>
                      <a:r>
                        <a:rPr lang="da-DK" sz="1400" b="1" i="1" dirty="0"/>
                        <a:t>From </a:t>
                      </a:r>
                      <a:r>
                        <a:rPr lang="da-DK" sz="1400" b="1" i="1" dirty="0" err="1"/>
                        <a:t>quality</a:t>
                      </a:r>
                      <a:r>
                        <a:rPr lang="da-DK" sz="1400" b="1" i="1" dirty="0"/>
                        <a:t> </a:t>
                      </a:r>
                      <a:r>
                        <a:rPr lang="da-DK" sz="1400" b="1" i="1" dirty="0" err="1"/>
                        <a:t>control</a:t>
                      </a:r>
                      <a:r>
                        <a:rPr lang="da-DK" sz="1400" b="1" i="1" baseline="0" dirty="0"/>
                        <a:t> to </a:t>
                      </a:r>
                      <a:r>
                        <a:rPr lang="da-DK" sz="1400" b="1" i="1" baseline="0" dirty="0" err="1"/>
                        <a:t>quality</a:t>
                      </a:r>
                      <a:r>
                        <a:rPr lang="da-DK" sz="1400" b="1" i="1" baseline="0" dirty="0"/>
                        <a:t> </a:t>
                      </a:r>
                      <a:r>
                        <a:rPr lang="da-DK" sz="1400" b="1" i="1" baseline="0" dirty="0" err="1"/>
                        <a:t>behavior</a:t>
                      </a:r>
                      <a:endParaRPr lang="da-DK" sz="1400" b="1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2073">
                <a:tc>
                  <a:txBody>
                    <a:bodyPr/>
                    <a:lstStyle/>
                    <a:p>
                      <a:pPr algn="ctr"/>
                      <a:r>
                        <a:rPr lang="da-DK" sz="1400" b="1" i="1" dirty="0" err="1"/>
                        <a:t>Improved</a:t>
                      </a:r>
                      <a:r>
                        <a:rPr lang="da-DK" sz="1400" b="1" i="1" dirty="0"/>
                        <a:t> job </a:t>
                      </a:r>
                      <a:r>
                        <a:rPr lang="da-DK" sz="1400" b="1" i="1" dirty="0" err="1"/>
                        <a:t>satisfaction</a:t>
                      </a:r>
                      <a:endParaRPr lang="da-DK" sz="1400" b="1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2073">
                <a:tc>
                  <a:txBody>
                    <a:bodyPr/>
                    <a:lstStyle/>
                    <a:p>
                      <a:pPr algn="ctr"/>
                      <a:r>
                        <a:rPr lang="da-DK" sz="1400" b="1" i="1" dirty="0" err="1"/>
                        <a:t>Efficiency</a:t>
                      </a:r>
                      <a:endParaRPr lang="da-DK" sz="1400" b="1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2073">
                <a:tc>
                  <a:txBody>
                    <a:bodyPr/>
                    <a:lstStyle/>
                    <a:p>
                      <a:pPr algn="ctr"/>
                      <a:r>
                        <a:rPr lang="da-DK" sz="1400" b="1" i="1" dirty="0" err="1"/>
                        <a:t>Improving</a:t>
                      </a:r>
                      <a:r>
                        <a:rPr lang="da-DK" sz="1400" b="1" i="1" dirty="0"/>
                        <a:t> </a:t>
                      </a:r>
                      <a:r>
                        <a:rPr lang="da-DK" sz="1400" b="1" i="1" baseline="0" dirty="0"/>
                        <a:t>teams</a:t>
                      </a:r>
                      <a:endParaRPr lang="da-DK" sz="1400" b="1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2073">
                <a:tc>
                  <a:txBody>
                    <a:bodyPr/>
                    <a:lstStyle/>
                    <a:p>
                      <a:pPr algn="ctr"/>
                      <a:r>
                        <a:rPr lang="da-DK" sz="1400" b="1" i="1" baseline="0" dirty="0" err="1"/>
                        <a:t>Skills</a:t>
                      </a:r>
                      <a:r>
                        <a:rPr lang="da-DK" sz="1400" b="1" i="1" baseline="0" dirty="0"/>
                        <a:t> </a:t>
                      </a:r>
                      <a:r>
                        <a:rPr lang="da-DK" sz="1400" b="1" i="1" baseline="0" dirty="0" err="1"/>
                        <a:t>development</a:t>
                      </a:r>
                      <a:endParaRPr lang="da-DK" sz="1400" b="1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2073">
                <a:tc>
                  <a:txBody>
                    <a:bodyPr/>
                    <a:lstStyle/>
                    <a:p>
                      <a:pPr algn="ctr"/>
                      <a:r>
                        <a:rPr lang="da-DK" sz="1400" b="1" i="1" dirty="0" err="1"/>
                        <a:t>Lower</a:t>
                      </a:r>
                      <a:r>
                        <a:rPr lang="da-DK" sz="1400" b="1" i="1" baseline="0" dirty="0"/>
                        <a:t> </a:t>
                      </a:r>
                      <a:r>
                        <a:rPr lang="da-DK" sz="1400" b="1" i="1" baseline="0" dirty="0" err="1"/>
                        <a:t>staff</a:t>
                      </a:r>
                      <a:r>
                        <a:rPr lang="da-DK" sz="1400" b="1" i="1" baseline="0" dirty="0"/>
                        <a:t> </a:t>
                      </a:r>
                      <a:r>
                        <a:rPr lang="da-DK" sz="1400" b="1" i="1" baseline="0" dirty="0" err="1"/>
                        <a:t>turnover</a:t>
                      </a:r>
                      <a:endParaRPr lang="da-DK" sz="1400" b="1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2073">
                <a:tc>
                  <a:txBody>
                    <a:bodyPr/>
                    <a:lstStyle/>
                    <a:p>
                      <a:pPr algn="ctr"/>
                      <a:r>
                        <a:rPr lang="da-DK" sz="1400" b="1" i="1" dirty="0"/>
                        <a:t>On-</a:t>
                      </a:r>
                      <a:r>
                        <a:rPr lang="da-DK" sz="1400" b="1" i="1" dirty="0" err="1"/>
                        <a:t>boarding</a:t>
                      </a:r>
                      <a:endParaRPr lang="da-DK" sz="1400" b="1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2" name="Højrepil 11"/>
          <p:cNvSpPr/>
          <p:nvPr/>
        </p:nvSpPr>
        <p:spPr>
          <a:xfrm>
            <a:off x="8083880" y="4059688"/>
            <a:ext cx="298834" cy="809387"/>
          </a:xfrm>
          <a:prstGeom prst="rightArrow">
            <a:avLst/>
          </a:prstGeom>
          <a:solidFill>
            <a:srgbClr val="C0504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5" name="Opad-nedadgående pil 14"/>
          <p:cNvSpPr/>
          <p:nvPr/>
        </p:nvSpPr>
        <p:spPr>
          <a:xfrm>
            <a:off x="4655291" y="2747163"/>
            <a:ext cx="672377" cy="774392"/>
          </a:xfrm>
          <a:prstGeom prst="upDownArrow">
            <a:avLst/>
          </a:prstGeom>
          <a:solidFill>
            <a:srgbClr val="C0504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3" name="Højrepil 12">
            <a:extLst>
              <a:ext uri="{FF2B5EF4-FFF2-40B4-BE49-F238E27FC236}">
                <a16:creationId xmlns:a16="http://schemas.microsoft.com/office/drawing/2014/main" id="{FBC8CCC5-DA24-454A-90FC-DC80A2219D86}"/>
              </a:ext>
            </a:extLst>
          </p:cNvPr>
          <p:cNvSpPr/>
          <p:nvPr/>
        </p:nvSpPr>
        <p:spPr>
          <a:xfrm>
            <a:off x="4804707" y="4079895"/>
            <a:ext cx="298834" cy="809387"/>
          </a:xfrm>
          <a:prstGeom prst="rightArrow">
            <a:avLst/>
          </a:prstGeom>
          <a:solidFill>
            <a:srgbClr val="C0504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72673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upper 64"/>
          <p:cNvGrpSpPr/>
          <p:nvPr/>
        </p:nvGrpSpPr>
        <p:grpSpPr>
          <a:xfrm>
            <a:off x="2103669" y="1717337"/>
            <a:ext cx="8332551" cy="4958048"/>
            <a:chOff x="-193638" y="978587"/>
            <a:chExt cx="8968329" cy="5988049"/>
          </a:xfrm>
          <a:solidFill>
            <a:srgbClr val="800000"/>
          </a:solidFill>
        </p:grpSpPr>
        <p:sp>
          <p:nvSpPr>
            <p:cNvPr id="64" name="Rektangel 63"/>
            <p:cNvSpPr/>
            <p:nvPr/>
          </p:nvSpPr>
          <p:spPr>
            <a:xfrm>
              <a:off x="772933" y="1271179"/>
              <a:ext cx="8001758" cy="5695457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5" name="Højrepil 4"/>
            <p:cNvSpPr/>
            <p:nvPr/>
          </p:nvSpPr>
          <p:spPr>
            <a:xfrm>
              <a:off x="1949053" y="978587"/>
              <a:ext cx="6825638" cy="219262"/>
            </a:xfrm>
            <a:prstGeom prst="rightArrow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1400" b="1" dirty="0"/>
            </a:p>
          </p:txBody>
        </p:sp>
        <p:sp>
          <p:nvSpPr>
            <p:cNvPr id="8" name="Rektangel 7"/>
            <p:cNvSpPr/>
            <p:nvPr/>
          </p:nvSpPr>
          <p:spPr>
            <a:xfrm>
              <a:off x="-193636" y="1268999"/>
              <a:ext cx="966569" cy="1072280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100" b="1" dirty="0">
                  <a:solidFill>
                    <a:srgbClr val="FDFDFD"/>
                  </a:solidFill>
                </a:rPr>
                <a:t>HR </a:t>
              </a:r>
              <a:r>
                <a:rPr lang="en-GB" sz="1100" b="1" dirty="0" err="1">
                  <a:solidFill>
                    <a:srgbClr val="FDFDFD"/>
                  </a:solidFill>
                </a:rPr>
                <a:t>Ansvarlige</a:t>
              </a:r>
              <a:endParaRPr lang="en-GB" sz="1100" b="1" dirty="0">
                <a:solidFill>
                  <a:srgbClr val="FDFDFD"/>
                </a:solidFill>
              </a:endParaRPr>
            </a:p>
          </p:txBody>
        </p:sp>
        <p:sp>
          <p:nvSpPr>
            <p:cNvPr id="12" name="Rektangel 11"/>
            <p:cNvSpPr/>
            <p:nvPr/>
          </p:nvSpPr>
          <p:spPr>
            <a:xfrm>
              <a:off x="1949053" y="1636415"/>
              <a:ext cx="821303" cy="469074"/>
            </a:xfrm>
            <a:prstGeom prst="rect">
              <a:avLst/>
            </a:prstGeom>
            <a:solidFill>
              <a:srgbClr val="A5AEAB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200" b="1" dirty="0">
                  <a:solidFill>
                    <a:srgbClr val="000000"/>
                  </a:solidFill>
                </a:rPr>
                <a:t>TEST</a:t>
              </a:r>
            </a:p>
          </p:txBody>
        </p:sp>
        <p:sp>
          <p:nvSpPr>
            <p:cNvPr id="14" name="Rektangel 13"/>
            <p:cNvSpPr/>
            <p:nvPr/>
          </p:nvSpPr>
          <p:spPr>
            <a:xfrm>
              <a:off x="1949054" y="2087818"/>
              <a:ext cx="1228139" cy="688636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400" b="1" dirty="0">
                  <a:solidFill>
                    <a:srgbClr val="000000"/>
                  </a:solidFill>
                </a:rPr>
                <a:t>Module 1</a:t>
              </a:r>
            </a:p>
            <a:p>
              <a:pPr algn="ctr">
                <a:defRPr/>
              </a:pPr>
              <a:r>
                <a:rPr lang="en-GB" sz="1400" b="1" dirty="0">
                  <a:solidFill>
                    <a:srgbClr val="000000"/>
                  </a:solidFill>
                </a:rPr>
                <a:t>2 </a:t>
              </a:r>
              <a:r>
                <a:rPr lang="en-GB" sz="1400" b="1" dirty="0" err="1">
                  <a:solidFill>
                    <a:srgbClr val="000000"/>
                  </a:solidFill>
                </a:rPr>
                <a:t>dage</a:t>
              </a:r>
              <a:r>
                <a:rPr lang="en-GB" sz="1400" b="1" dirty="0">
                  <a:solidFill>
                    <a:srgbClr val="000000"/>
                  </a:solidFill>
                </a:rPr>
                <a:t> +</a:t>
              </a:r>
            </a:p>
          </p:txBody>
        </p:sp>
        <p:sp>
          <p:nvSpPr>
            <p:cNvPr id="18" name="Rektangel 17"/>
            <p:cNvSpPr/>
            <p:nvPr/>
          </p:nvSpPr>
          <p:spPr>
            <a:xfrm>
              <a:off x="7729338" y="2946702"/>
              <a:ext cx="867677" cy="599820"/>
            </a:xfrm>
            <a:prstGeom prst="rect">
              <a:avLst/>
            </a:prstGeom>
            <a:solidFill>
              <a:srgbClr val="A5AEAB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100" b="1" dirty="0" err="1">
                  <a:solidFill>
                    <a:srgbClr val="000000"/>
                  </a:solidFill>
                </a:rPr>
                <a:t>TEST+Diploma</a:t>
              </a:r>
              <a:endParaRPr lang="en-GB" sz="1200" b="1" dirty="0">
                <a:solidFill>
                  <a:srgbClr val="000000"/>
                </a:solidFill>
              </a:endParaRPr>
            </a:p>
          </p:txBody>
        </p:sp>
        <p:sp>
          <p:nvSpPr>
            <p:cNvPr id="24" name="Rektangel 23"/>
            <p:cNvSpPr/>
            <p:nvPr/>
          </p:nvSpPr>
          <p:spPr>
            <a:xfrm>
              <a:off x="-193636" y="2374146"/>
              <a:ext cx="966570" cy="1661024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100" b="1" dirty="0">
                  <a:solidFill>
                    <a:srgbClr val="FDFDFD"/>
                  </a:solidFill>
                </a:rPr>
                <a:t>Middle managers</a:t>
              </a:r>
            </a:p>
          </p:txBody>
        </p:sp>
        <p:sp>
          <p:nvSpPr>
            <p:cNvPr id="33" name="Rektangel 32"/>
            <p:cNvSpPr/>
            <p:nvPr/>
          </p:nvSpPr>
          <p:spPr>
            <a:xfrm>
              <a:off x="3503223" y="2087818"/>
              <a:ext cx="1162539" cy="688636"/>
            </a:xfrm>
            <a:prstGeom prst="rect">
              <a:avLst/>
            </a:prstGeom>
            <a:solidFill>
              <a:srgbClr val="7F7F7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400" b="1" dirty="0">
                  <a:solidFill>
                    <a:srgbClr val="000000"/>
                  </a:solidFill>
                </a:rPr>
                <a:t>Module 2</a:t>
              </a:r>
            </a:p>
            <a:p>
              <a:pPr algn="ctr">
                <a:defRPr/>
              </a:pPr>
              <a:r>
                <a:rPr lang="en-GB" sz="1400" b="1" dirty="0">
                  <a:solidFill>
                    <a:srgbClr val="000000"/>
                  </a:solidFill>
                </a:rPr>
                <a:t>2 </a:t>
              </a:r>
              <a:r>
                <a:rPr lang="en-GB" sz="1400" b="1" dirty="0" err="1">
                  <a:solidFill>
                    <a:srgbClr val="000000"/>
                  </a:solidFill>
                </a:rPr>
                <a:t>dage</a:t>
              </a:r>
              <a:r>
                <a:rPr lang="en-GB" sz="1400" b="1" dirty="0">
                  <a:solidFill>
                    <a:srgbClr val="000000"/>
                  </a:solidFill>
                </a:rPr>
                <a:t>      </a:t>
              </a:r>
              <a:r>
                <a:rPr lang="en-GB" sz="1400" b="1" dirty="0">
                  <a:solidFill>
                    <a:schemeClr val="bg1"/>
                  </a:solidFill>
                </a:rPr>
                <a:t>       </a:t>
              </a:r>
            </a:p>
          </p:txBody>
        </p:sp>
        <p:sp>
          <p:nvSpPr>
            <p:cNvPr id="34" name="Rektangel 33"/>
            <p:cNvSpPr/>
            <p:nvPr/>
          </p:nvSpPr>
          <p:spPr>
            <a:xfrm>
              <a:off x="4972777" y="2087818"/>
              <a:ext cx="1162539" cy="688636"/>
            </a:xfrm>
            <a:prstGeom prst="rect">
              <a:avLst/>
            </a:prstGeom>
            <a:solidFill>
              <a:srgbClr val="7F7F7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400" b="1" dirty="0">
                  <a:solidFill>
                    <a:srgbClr val="000000"/>
                  </a:solidFill>
                </a:rPr>
                <a:t>Module 3</a:t>
              </a:r>
            </a:p>
            <a:p>
              <a:pPr algn="ctr">
                <a:defRPr/>
              </a:pPr>
              <a:r>
                <a:rPr lang="en-GB" sz="1400" b="1" dirty="0">
                  <a:solidFill>
                    <a:srgbClr val="000000"/>
                  </a:solidFill>
                </a:rPr>
                <a:t>2 </a:t>
              </a:r>
              <a:r>
                <a:rPr lang="en-GB" sz="1400" b="1" dirty="0" err="1">
                  <a:solidFill>
                    <a:srgbClr val="000000"/>
                  </a:solidFill>
                </a:rPr>
                <a:t>dage</a:t>
              </a:r>
              <a:r>
                <a:rPr lang="en-GB" sz="1400" b="1" dirty="0">
                  <a:solidFill>
                    <a:srgbClr val="000000"/>
                  </a:solidFill>
                </a:rPr>
                <a:t>              </a:t>
              </a:r>
            </a:p>
          </p:txBody>
        </p:sp>
        <p:sp>
          <p:nvSpPr>
            <p:cNvPr id="35" name="Rektangel 34"/>
            <p:cNvSpPr/>
            <p:nvPr/>
          </p:nvSpPr>
          <p:spPr>
            <a:xfrm>
              <a:off x="6466663" y="2087818"/>
              <a:ext cx="1240250" cy="688636"/>
            </a:xfrm>
            <a:prstGeom prst="rect">
              <a:avLst/>
            </a:prstGeom>
            <a:solidFill>
              <a:srgbClr val="7F7F7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400" b="1" dirty="0">
                  <a:solidFill>
                    <a:srgbClr val="000000"/>
                  </a:solidFill>
                </a:rPr>
                <a:t>Module 4 </a:t>
              </a:r>
            </a:p>
            <a:p>
              <a:pPr algn="ctr">
                <a:defRPr/>
              </a:pPr>
              <a:r>
                <a:rPr lang="en-GB" sz="1400" b="1" dirty="0">
                  <a:solidFill>
                    <a:srgbClr val="000000"/>
                  </a:solidFill>
                </a:rPr>
                <a:t>2 </a:t>
              </a:r>
              <a:r>
                <a:rPr lang="en-GB" sz="1400" b="1" dirty="0" err="1">
                  <a:solidFill>
                    <a:srgbClr val="000000"/>
                  </a:solidFill>
                </a:rPr>
                <a:t>dage</a:t>
              </a:r>
              <a:r>
                <a:rPr lang="en-GB" sz="1400" b="1" dirty="0">
                  <a:solidFill>
                    <a:srgbClr val="000000"/>
                  </a:solidFill>
                </a:rPr>
                <a:t> +             </a:t>
              </a:r>
            </a:p>
          </p:txBody>
        </p:sp>
        <p:sp>
          <p:nvSpPr>
            <p:cNvPr id="46" name="Rektangel 45"/>
            <p:cNvSpPr/>
            <p:nvPr/>
          </p:nvSpPr>
          <p:spPr>
            <a:xfrm>
              <a:off x="-193638" y="5298099"/>
              <a:ext cx="966570" cy="832105"/>
            </a:xfrm>
            <a:prstGeom prst="rect">
              <a:avLst/>
            </a:prstGeom>
            <a:solidFill>
              <a:srgbClr val="00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100" b="1" dirty="0">
                  <a:solidFill>
                    <a:srgbClr val="FDFDFD"/>
                  </a:solidFill>
                </a:rPr>
                <a:t>CEO</a:t>
              </a:r>
            </a:p>
          </p:txBody>
        </p:sp>
        <p:sp>
          <p:nvSpPr>
            <p:cNvPr id="49" name="Rektangel 48"/>
            <p:cNvSpPr/>
            <p:nvPr/>
          </p:nvSpPr>
          <p:spPr>
            <a:xfrm>
              <a:off x="1949052" y="2946702"/>
              <a:ext cx="5780285" cy="59982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27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400" b="1" dirty="0">
                  <a:solidFill>
                    <a:schemeClr val="tx1"/>
                  </a:solidFill>
                </a:rPr>
                <a:t>Module 5: Action Learning</a:t>
              </a:r>
            </a:p>
            <a:p>
              <a:pPr algn="ctr">
                <a:defRPr/>
              </a:pPr>
              <a:r>
                <a:rPr lang="en-GB" sz="1400" b="1" dirty="0">
                  <a:solidFill>
                    <a:schemeClr val="tx1"/>
                  </a:solidFill>
                </a:rPr>
                <a:t>Ongoing learning process to integrate principles into own practice</a:t>
              </a:r>
            </a:p>
          </p:txBody>
        </p:sp>
      </p:grpSp>
      <p:sp>
        <p:nvSpPr>
          <p:cNvPr id="41" name="Rektangel 40"/>
          <p:cNvSpPr/>
          <p:nvPr/>
        </p:nvSpPr>
        <p:spPr>
          <a:xfrm>
            <a:off x="4379330" y="5290935"/>
            <a:ext cx="1323412" cy="6889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400" b="1" dirty="0">
                <a:solidFill>
                  <a:schemeClr val="bg1"/>
                </a:solidFill>
              </a:rPr>
              <a:t>CEO Follow up</a:t>
            </a:r>
          </a:p>
        </p:txBody>
      </p:sp>
      <p:sp>
        <p:nvSpPr>
          <p:cNvPr id="54" name="Rektangel 53"/>
          <p:cNvSpPr/>
          <p:nvPr/>
        </p:nvSpPr>
        <p:spPr>
          <a:xfrm>
            <a:off x="3209637" y="2262012"/>
            <a:ext cx="832449" cy="1986147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200" b="1" dirty="0">
                <a:solidFill>
                  <a:srgbClr val="FFFFFF"/>
                </a:solidFill>
              </a:rPr>
              <a:t>Survey in each company</a:t>
            </a:r>
          </a:p>
        </p:txBody>
      </p:sp>
      <p:sp>
        <p:nvSpPr>
          <p:cNvPr id="23561" name="Tekstfelt 2"/>
          <p:cNvSpPr txBox="1">
            <a:spLocks noChangeArrowheads="1"/>
          </p:cNvSpPr>
          <p:nvPr/>
        </p:nvSpPr>
        <p:spPr bwMode="auto">
          <a:xfrm>
            <a:off x="1861667" y="668339"/>
            <a:ext cx="627607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da-DK" sz="1800" b="1" dirty="0"/>
              <a:t>GENERIC MODEL</a:t>
            </a:r>
          </a:p>
          <a:p>
            <a:pPr eaLnBrk="1" hangingPunct="1"/>
            <a:r>
              <a:rPr lang="da-DK" sz="1800" b="1" dirty="0"/>
              <a:t>”Company </a:t>
            </a:r>
            <a:r>
              <a:rPr lang="da-DK" sz="1800" b="1" dirty="0" err="1"/>
              <a:t>Instructor</a:t>
            </a:r>
            <a:r>
              <a:rPr lang="da-DK" sz="1800" b="1" dirty="0"/>
              <a:t>” Programme for </a:t>
            </a:r>
            <a:r>
              <a:rPr lang="da-DK" sz="1800" b="1" dirty="0" err="1"/>
              <a:t>Middle</a:t>
            </a:r>
            <a:r>
              <a:rPr lang="da-DK" sz="1800" b="1" dirty="0"/>
              <a:t> managers</a:t>
            </a:r>
          </a:p>
        </p:txBody>
      </p:sp>
      <p:sp>
        <p:nvSpPr>
          <p:cNvPr id="23562" name="Rektangel 1"/>
          <p:cNvSpPr>
            <a:spLocks noChangeArrowheads="1"/>
          </p:cNvSpPr>
          <p:nvPr/>
        </p:nvSpPr>
        <p:spPr bwMode="auto">
          <a:xfrm>
            <a:off x="6242122" y="1441206"/>
            <a:ext cx="297938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GB" b="1" dirty="0"/>
              <a:t>6 Month</a:t>
            </a:r>
            <a:r>
              <a:rPr lang="en-GB" b="1" dirty="0">
                <a:solidFill>
                  <a:srgbClr val="FDFDFD"/>
                </a:solidFill>
              </a:rPr>
              <a:t>4.2016</a:t>
            </a:r>
          </a:p>
        </p:txBody>
      </p:sp>
      <p:cxnSp>
        <p:nvCxnSpPr>
          <p:cNvPr id="39" name="Lige pilforbindelse 38"/>
          <p:cNvCxnSpPr/>
          <p:nvPr/>
        </p:nvCxnSpPr>
        <p:spPr>
          <a:xfrm flipV="1">
            <a:off x="3335627" y="3205954"/>
            <a:ext cx="0" cy="99040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Højrepil 75"/>
          <p:cNvSpPr/>
          <p:nvPr/>
        </p:nvSpPr>
        <p:spPr>
          <a:xfrm>
            <a:off x="3071949" y="1743279"/>
            <a:ext cx="970136" cy="166062"/>
          </a:xfrm>
          <a:prstGeom prst="rightArrow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1400" b="1" dirty="0"/>
          </a:p>
        </p:txBody>
      </p:sp>
      <p:sp>
        <p:nvSpPr>
          <p:cNvPr id="40" name="Rektangel 39"/>
          <p:cNvSpPr/>
          <p:nvPr/>
        </p:nvSpPr>
        <p:spPr>
          <a:xfrm>
            <a:off x="4101441" y="3939220"/>
            <a:ext cx="5363533" cy="312484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400" b="1" dirty="0">
                <a:solidFill>
                  <a:schemeClr val="tx1"/>
                </a:solidFill>
              </a:rPr>
              <a:t>Skype counselling/Skype preparation of modules</a:t>
            </a:r>
          </a:p>
        </p:txBody>
      </p:sp>
      <p:sp>
        <p:nvSpPr>
          <p:cNvPr id="27" name="Tekstfelt 26"/>
          <p:cNvSpPr txBox="1"/>
          <p:nvPr/>
        </p:nvSpPr>
        <p:spPr>
          <a:xfrm>
            <a:off x="3034630" y="1450908"/>
            <a:ext cx="10074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b="1" dirty="0"/>
              <a:t>1 </a:t>
            </a:r>
            <a:r>
              <a:rPr lang="da-DK" b="1" dirty="0" err="1"/>
              <a:t>Month</a:t>
            </a:r>
            <a:endParaRPr lang="da-DK" b="1" dirty="0"/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C84BF235-48A4-A842-A683-4864306C0706}"/>
              </a:ext>
            </a:extLst>
          </p:cNvPr>
          <p:cNvSpPr txBox="1"/>
          <p:nvPr/>
        </p:nvSpPr>
        <p:spPr>
          <a:xfrm>
            <a:off x="5091289" y="561057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a-DK" dirty="0"/>
          </a:p>
        </p:txBody>
      </p:sp>
      <p:sp>
        <p:nvSpPr>
          <p:cNvPr id="36" name="Rektangel 35">
            <a:extLst>
              <a:ext uri="{FF2B5EF4-FFF2-40B4-BE49-F238E27FC236}">
                <a16:creationId xmlns:a16="http://schemas.microsoft.com/office/drawing/2014/main" id="{3723C60E-06D2-DD4F-A2BE-B9671C272399}"/>
              </a:ext>
            </a:extLst>
          </p:cNvPr>
          <p:cNvSpPr/>
          <p:nvPr/>
        </p:nvSpPr>
        <p:spPr>
          <a:xfrm>
            <a:off x="6559605" y="5315016"/>
            <a:ext cx="1323412" cy="6889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400" b="1" dirty="0">
                <a:solidFill>
                  <a:schemeClr val="bg1"/>
                </a:solidFill>
              </a:rPr>
              <a:t>CEO Follow up</a:t>
            </a:r>
          </a:p>
        </p:txBody>
      </p:sp>
      <p:sp>
        <p:nvSpPr>
          <p:cNvPr id="42" name="Rektangel 41">
            <a:extLst>
              <a:ext uri="{FF2B5EF4-FFF2-40B4-BE49-F238E27FC236}">
                <a16:creationId xmlns:a16="http://schemas.microsoft.com/office/drawing/2014/main" id="{92FDF4AB-4020-AE4F-81CC-A485E283B032}"/>
              </a:ext>
            </a:extLst>
          </p:cNvPr>
          <p:cNvSpPr/>
          <p:nvPr/>
        </p:nvSpPr>
        <p:spPr>
          <a:xfrm>
            <a:off x="8664463" y="5290934"/>
            <a:ext cx="1323412" cy="6889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400" b="1" dirty="0">
                <a:solidFill>
                  <a:schemeClr val="bg1"/>
                </a:solidFill>
              </a:rPr>
              <a:t>CEO Follow up</a:t>
            </a:r>
          </a:p>
        </p:txBody>
      </p:sp>
    </p:spTree>
    <p:extLst>
      <p:ext uri="{BB962C8B-B14F-4D97-AF65-F5344CB8AC3E}">
        <p14:creationId xmlns:p14="http://schemas.microsoft.com/office/powerpoint/2010/main" val="2423264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el 1">
            <a:extLst>
              <a:ext uri="{FF2B5EF4-FFF2-40B4-BE49-F238E27FC236}">
                <a16:creationId xmlns:a16="http://schemas.microsoft.com/office/drawing/2014/main" id="{62016B77-48B8-D541-8995-EFD80E55C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313" y="692150"/>
            <a:ext cx="5219700" cy="6477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da-DK" altLang="da-DK" sz="2800" dirty="0" err="1">
                <a:latin typeface="Gill Sans MT" panose="020B0502020104020203" pitchFamily="34" charset="77"/>
                <a:ea typeface="ＭＳ Ｐゴシック" panose="020B0600070205080204" pitchFamily="34" charset="-128"/>
              </a:rPr>
              <a:t>Modules</a:t>
            </a:r>
            <a:r>
              <a:rPr lang="da-DK" altLang="da-DK" sz="2800" dirty="0">
                <a:latin typeface="Gill Sans MT" panose="020B0502020104020203" pitchFamily="34" charset="77"/>
                <a:ea typeface="ＭＳ Ｐゴシック" panose="020B0600070205080204" pitchFamily="34" charset="-128"/>
              </a:rPr>
              <a:t> in the Company </a:t>
            </a:r>
            <a:r>
              <a:rPr lang="da-DK" altLang="da-DK" sz="2800" dirty="0" err="1">
                <a:latin typeface="Gill Sans MT" panose="020B0502020104020203" pitchFamily="34" charset="77"/>
                <a:ea typeface="ＭＳ Ｐゴシック" panose="020B0600070205080204" pitchFamily="34" charset="-128"/>
              </a:rPr>
              <a:t>Instructor</a:t>
            </a:r>
            <a:r>
              <a:rPr lang="da-DK" altLang="da-DK" sz="2800" dirty="0">
                <a:latin typeface="Gill Sans MT" panose="020B0502020104020203" pitchFamily="34" charset="77"/>
                <a:ea typeface="ＭＳ Ｐゴシック" panose="020B0600070205080204" pitchFamily="34" charset="-128"/>
              </a:rPr>
              <a:t> program ….(in brief)</a:t>
            </a:r>
          </a:p>
        </p:txBody>
      </p:sp>
      <p:sp>
        <p:nvSpPr>
          <p:cNvPr id="5123" name="Pladsholder til indhold 2">
            <a:extLst>
              <a:ext uri="{FF2B5EF4-FFF2-40B4-BE49-F238E27FC236}">
                <a16:creationId xmlns:a16="http://schemas.microsoft.com/office/drawing/2014/main" id="{BAB937B7-C4CB-3B41-9535-C877A6B68A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81200" y="1600201"/>
            <a:ext cx="5219700" cy="4525963"/>
          </a:xfrm>
        </p:spPr>
        <p:txBody>
          <a:bodyPr/>
          <a:lstStyle/>
          <a:p>
            <a:pPr marL="0" indent="0">
              <a:buNone/>
            </a:pPr>
            <a:r>
              <a:rPr lang="en-US" altLang="da-DK" sz="4000">
                <a:ea typeface="ＭＳ Ｐゴシック" panose="020B0600070205080204" pitchFamily="34" charset="-128"/>
              </a:rPr>
              <a:t> </a:t>
            </a:r>
            <a:endParaRPr lang="da-DK" altLang="da-DK" sz="4000">
              <a:ea typeface="ＭＳ Ｐゴシック" panose="020B0600070205080204" pitchFamily="34" charset="-128"/>
            </a:endParaRPr>
          </a:p>
          <a:p>
            <a:pPr marL="0" indent="0"/>
            <a:endParaRPr lang="en-GB" altLang="da-DK" sz="2000">
              <a:ea typeface="ＭＳ Ｐゴシック" panose="020B0600070205080204" pitchFamily="34" charset="-128"/>
            </a:endParaRPr>
          </a:p>
          <a:p>
            <a:pPr marL="0" indent="0">
              <a:buNone/>
            </a:pPr>
            <a:r>
              <a:rPr lang="en-GB" altLang="da-DK">
                <a:ea typeface="ＭＳ Ｐゴシック" panose="020B0600070205080204" pitchFamily="34" charset="-128"/>
              </a:rPr>
              <a:t> </a:t>
            </a:r>
            <a:endParaRPr lang="da-DK" altLang="da-DK">
              <a:ea typeface="ＭＳ Ｐゴシック" panose="020B0600070205080204" pitchFamily="34" charset="-128"/>
            </a:endParaRPr>
          </a:p>
        </p:txBody>
      </p:sp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C58E7937-C3F8-F849-99E9-73839108EE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4804903"/>
              </p:ext>
            </p:extLst>
          </p:nvPr>
        </p:nvGraphicFramePr>
        <p:xfrm>
          <a:off x="1992314" y="1484314"/>
          <a:ext cx="6536511" cy="4898037"/>
        </p:xfrm>
        <a:graphic>
          <a:graphicData uri="http://schemas.openxmlformats.org/drawingml/2006/table">
            <a:tbl>
              <a:tblPr/>
              <a:tblGrid>
                <a:gridCol w="2084832">
                  <a:extLst>
                    <a:ext uri="{9D8B030D-6E8A-4147-A177-3AD203B41FA5}">
                      <a16:colId xmlns:a16="http://schemas.microsoft.com/office/drawing/2014/main" val="3320699376"/>
                    </a:ext>
                  </a:extLst>
                </a:gridCol>
                <a:gridCol w="4451679">
                  <a:extLst>
                    <a:ext uri="{9D8B030D-6E8A-4147-A177-3AD203B41FA5}">
                      <a16:colId xmlns:a16="http://schemas.microsoft.com/office/drawing/2014/main" val="35578628"/>
                    </a:ext>
                  </a:extLst>
                </a:gridCol>
              </a:tblGrid>
              <a:tr h="6000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SzPct val="85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Times New Roman" panose="02020603050405020304" pitchFamily="18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Module</a:t>
                      </a:r>
                    </a:p>
                  </a:txBody>
                  <a:tcPr marL="91417" marR="91417"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SzPct val="85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Times New Roman" panose="02020603050405020304" pitchFamily="18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Main principles</a:t>
                      </a:r>
                    </a:p>
                  </a:txBody>
                  <a:tcPr marL="91417" marR="91417"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4442346"/>
                  </a:ext>
                </a:extLst>
              </a:tr>
              <a:tr h="9144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SzPct val="85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Times New Roman" panose="02020603050405020304" pitchFamily="18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1</a:t>
                      </a:r>
                    </a:p>
                  </a:txBody>
                  <a:tcPr marL="91417" marR="91417"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9CFC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SzPct val="85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Times New Roman" panose="02020603050405020304" pitchFamily="18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How to make adults learn faster and better (learning as a management tool)</a:t>
                      </a:r>
                    </a:p>
                  </a:txBody>
                  <a:tcPr marL="91417" marR="91417"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9CF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3671968"/>
                  </a:ext>
                </a:extLst>
              </a:tr>
              <a:tr h="6397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SzPct val="85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Times New Roman" panose="02020603050405020304" pitchFamily="18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L="91417" marR="91417"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9CFC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SzPct val="85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Times New Roman" panose="02020603050405020304" pitchFamily="18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Effective learning and training at work (integration)</a:t>
                      </a:r>
                    </a:p>
                  </a:txBody>
                  <a:tcPr marL="91417" marR="91417"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9CF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7020644"/>
                  </a:ext>
                </a:extLst>
              </a:tr>
              <a:tr h="6397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SzPct val="85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Times New Roman" panose="02020603050405020304" pitchFamily="18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3</a:t>
                      </a:r>
                    </a:p>
                  </a:txBody>
                  <a:tcPr marL="91417" marR="91417"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9CFC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SzPct val="85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Times New Roman" panose="02020603050405020304" pitchFamily="18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TeamBuilding &amp; Communication (team learning). Conflict solving!</a:t>
                      </a:r>
                    </a:p>
                  </a:txBody>
                  <a:tcPr marL="91417" marR="91417"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9CF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1181530"/>
                  </a:ext>
                </a:extLst>
              </a:tr>
              <a:tr h="11890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SzPct val="85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Times New Roman" panose="02020603050405020304" pitchFamily="18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4</a:t>
                      </a:r>
                    </a:p>
                  </a:txBody>
                  <a:tcPr marL="91417" marR="91417"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9CFC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SzPct val="85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Times New Roman" panose="02020603050405020304" pitchFamily="18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Plan the staff/team learning process (day to day learning)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Plan the companies education/training plan (cooperative)</a:t>
                      </a:r>
                    </a:p>
                  </a:txBody>
                  <a:tcPr marL="91417" marR="91417"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9CF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7229812"/>
                  </a:ext>
                </a:extLst>
              </a:tr>
              <a:tr h="9144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SzPct val="85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Times New Roman" panose="02020603050405020304" pitchFamily="18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L="91417" marR="91417"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SzPct val="85000"/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Times New Roman" panose="02020603050405020304" pitchFamily="18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ts val="600"/>
                        </a:spcAft>
                        <a:buClr>
                          <a:srgbClr val="E09E32"/>
                        </a:buClr>
                        <a:buFont typeface="Courier New" panose="02070309020205020404" pitchFamily="49" charset="0"/>
                        <a:defRPr sz="1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altLang="da-DK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Action Learning: </a:t>
                      </a:r>
                      <a:r>
                        <a:rPr kumimoji="0" lang="da-DK" altLang="da-DK" sz="18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Use</a:t>
                      </a:r>
                      <a:r>
                        <a:rPr kumimoji="0" lang="da-DK" altLang="da-DK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 </a:t>
                      </a:r>
                      <a:r>
                        <a:rPr kumimoji="0" lang="da-DK" altLang="da-DK" sz="18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selected</a:t>
                      </a:r>
                      <a:r>
                        <a:rPr kumimoji="0" lang="da-DK" altLang="da-DK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 </a:t>
                      </a:r>
                      <a:r>
                        <a:rPr kumimoji="0" lang="da-DK" altLang="da-DK" sz="18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task</a:t>
                      </a:r>
                      <a:r>
                        <a:rPr kumimoji="0" lang="da-DK" altLang="da-DK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 to understand </a:t>
                      </a:r>
                      <a:r>
                        <a:rPr kumimoji="0" lang="da-DK" altLang="da-DK" sz="18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how</a:t>
                      </a:r>
                      <a:r>
                        <a:rPr kumimoji="0" lang="da-DK" altLang="da-DK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 </a:t>
                      </a:r>
                      <a:r>
                        <a:rPr kumimoji="0" lang="da-DK" altLang="da-DK" sz="18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learning</a:t>
                      </a:r>
                      <a:r>
                        <a:rPr kumimoji="0" lang="da-DK" altLang="da-DK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 </a:t>
                      </a:r>
                      <a:r>
                        <a:rPr kumimoji="0" lang="da-DK" altLang="da-DK" sz="18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can</a:t>
                      </a:r>
                      <a:r>
                        <a:rPr kumimoji="0" lang="da-DK" altLang="da-DK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 </a:t>
                      </a:r>
                      <a:r>
                        <a:rPr kumimoji="0" lang="da-DK" altLang="da-DK" sz="18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add</a:t>
                      </a:r>
                      <a:r>
                        <a:rPr kumimoji="0" lang="da-DK" altLang="da-DK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 </a:t>
                      </a:r>
                      <a:r>
                        <a:rPr kumimoji="0" lang="da-DK" altLang="da-DK" sz="18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value</a:t>
                      </a:r>
                      <a:r>
                        <a:rPr kumimoji="0" lang="da-DK" altLang="da-DK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 on the spot (feedback systems)</a:t>
                      </a:r>
                    </a:p>
                  </a:txBody>
                  <a:tcPr marL="91417" marR="91417"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BE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4068277"/>
                  </a:ext>
                </a:extLst>
              </a:tr>
            </a:tbl>
          </a:graphicData>
        </a:graphic>
      </p:graphicFrame>
      <p:pic>
        <p:nvPicPr>
          <p:cNvPr id="26650" name="Picture 4">
            <a:extLst>
              <a:ext uri="{FF2B5EF4-FFF2-40B4-BE49-F238E27FC236}">
                <a16:creationId xmlns:a16="http://schemas.microsoft.com/office/drawing/2014/main" id="{6A06E19D-42B6-4542-AF8D-4F28AB66C8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8825" y="1484314"/>
            <a:ext cx="3070225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9612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el 1">
            <a:extLst>
              <a:ext uri="{FF2B5EF4-FFF2-40B4-BE49-F238E27FC236}">
                <a16:creationId xmlns:a16="http://schemas.microsoft.com/office/drawing/2014/main" id="{A2C87EBD-9236-1D48-BB44-5889201FF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9287" y="692150"/>
            <a:ext cx="8483357" cy="647700"/>
          </a:xfrm>
        </p:spPr>
        <p:txBody>
          <a:bodyPr>
            <a:normAutofit/>
          </a:bodyPr>
          <a:lstStyle/>
          <a:p>
            <a:pPr eaLnBrk="1" hangingPunct="1"/>
            <a:r>
              <a:rPr lang="da-DK" altLang="da-DK" sz="2800" b="1" dirty="0" err="1">
                <a:latin typeface="Gill Sans MT" panose="020B0502020104020203" pitchFamily="34" charset="77"/>
                <a:ea typeface="ＭＳ Ｐゴシック" panose="020B0600070205080204" pitchFamily="34" charset="-128"/>
              </a:rPr>
              <a:t>Outcome</a:t>
            </a:r>
            <a:r>
              <a:rPr lang="da-DK" altLang="da-DK" sz="2800" b="1" dirty="0">
                <a:latin typeface="Gill Sans MT" panose="020B0502020104020203" pitchFamily="34" charset="77"/>
                <a:ea typeface="ＭＳ Ｐゴシック" panose="020B0600070205080204" pitchFamily="34" charset="-128"/>
              </a:rPr>
              <a:t> of program…for the </a:t>
            </a:r>
            <a:r>
              <a:rPr lang="da-DK" altLang="da-DK" sz="2800" b="1" dirty="0" err="1">
                <a:latin typeface="Gill Sans MT" panose="020B0502020104020203" pitchFamily="34" charset="77"/>
                <a:ea typeface="ＭＳ Ｐゴシック" panose="020B0600070205080204" pitchFamily="34" charset="-128"/>
              </a:rPr>
              <a:t>Middle</a:t>
            </a:r>
            <a:r>
              <a:rPr lang="da-DK" altLang="da-DK" sz="2800" b="1" dirty="0">
                <a:latin typeface="Gill Sans MT" panose="020B0502020104020203" pitchFamily="34" charset="77"/>
                <a:ea typeface="ＭＳ Ｐゴシック" panose="020B0600070205080204" pitchFamily="34" charset="-128"/>
              </a:rPr>
              <a:t> Managers</a:t>
            </a:r>
          </a:p>
        </p:txBody>
      </p:sp>
      <p:sp>
        <p:nvSpPr>
          <p:cNvPr id="5123" name="Pladsholder til indhold 2">
            <a:extLst>
              <a:ext uri="{FF2B5EF4-FFF2-40B4-BE49-F238E27FC236}">
                <a16:creationId xmlns:a16="http://schemas.microsoft.com/office/drawing/2014/main" id="{8965B565-8C77-E64F-BE64-6CA9CFDB68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81199" y="1600201"/>
            <a:ext cx="8160327" cy="4525963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endParaRPr lang="en-GB" altLang="da-DK" sz="1000" dirty="0"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</a:pPr>
            <a:r>
              <a:rPr lang="en-US" altLang="da-DK" sz="1900" dirty="0">
                <a:ea typeface="ＭＳ Ｐゴシック" panose="020B0600070205080204" pitchFamily="34" charset="-128"/>
              </a:rPr>
              <a:t>To </a:t>
            </a:r>
            <a:r>
              <a:rPr lang="en-US" altLang="da-DK" sz="1900" dirty="0" err="1">
                <a:ea typeface="ＭＳ Ｐゴシック" panose="020B0600070205080204" pitchFamily="34" charset="-128"/>
              </a:rPr>
              <a:t>organise</a:t>
            </a:r>
            <a:r>
              <a:rPr lang="en-US" altLang="da-DK" sz="1900" dirty="0">
                <a:ea typeface="ＭＳ Ｐゴシック" panose="020B0600070205080204" pitchFamily="34" charset="-128"/>
              </a:rPr>
              <a:t> effective instruction that ensures optimal learning of the staff – prevent failures and </a:t>
            </a:r>
            <a:r>
              <a:rPr lang="en-US" altLang="da-DK" sz="1900" dirty="0" err="1">
                <a:ea typeface="ＭＳ Ｐゴシック" panose="020B0600070205080204" pitchFamily="34" charset="-128"/>
              </a:rPr>
              <a:t>optimise</a:t>
            </a:r>
            <a:r>
              <a:rPr lang="en-US" altLang="da-DK" sz="1900" dirty="0">
                <a:ea typeface="ＭＳ Ｐゴシック" panose="020B0600070205080204" pitchFamily="34" charset="-128"/>
              </a:rPr>
              <a:t> quality.</a:t>
            </a:r>
            <a:endParaRPr lang="da-DK" altLang="da-DK" sz="1900" dirty="0"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</a:pPr>
            <a:r>
              <a:rPr lang="en-US" altLang="da-DK" sz="1900" dirty="0">
                <a:ea typeface="ＭＳ Ｐゴシック" panose="020B0600070205080204" pitchFamily="34" charset="-128"/>
              </a:rPr>
              <a:t>To be able to </a:t>
            </a:r>
            <a:r>
              <a:rPr lang="en-US" altLang="da-DK" sz="1900" dirty="0" err="1">
                <a:ea typeface="ＭＳ Ｐゴシック" panose="020B0600070205080204" pitchFamily="34" charset="-128"/>
              </a:rPr>
              <a:t>organise</a:t>
            </a:r>
            <a:r>
              <a:rPr lang="en-US" altLang="da-DK" sz="1900" dirty="0">
                <a:ea typeface="ＭＳ Ｐゴシック" panose="020B0600070205080204" pitchFamily="34" charset="-128"/>
              </a:rPr>
              <a:t> effective team-building by raising staff skills and competence</a:t>
            </a:r>
            <a:endParaRPr lang="da-DK" altLang="da-DK" sz="1900" dirty="0"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</a:pPr>
            <a:r>
              <a:rPr lang="en-US" altLang="da-DK" sz="1900" dirty="0">
                <a:ea typeface="ＭＳ Ｐゴシック" panose="020B0600070205080204" pitchFamily="34" charset="-128"/>
              </a:rPr>
              <a:t>Ability to include new staff and new team-members fast and effective through learning</a:t>
            </a:r>
            <a:endParaRPr lang="da-DK" altLang="da-DK" sz="1900" dirty="0"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</a:pPr>
            <a:r>
              <a:rPr lang="en-US" altLang="da-DK" sz="1900" dirty="0">
                <a:ea typeface="ＭＳ Ｐゴシック" panose="020B0600070205080204" pitchFamily="34" charset="-128"/>
              </a:rPr>
              <a:t>Ability to communicate in a professional and encouraging way (conflict solving)</a:t>
            </a:r>
            <a:endParaRPr lang="da-DK" altLang="da-DK" sz="1900" dirty="0"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</a:pPr>
            <a:r>
              <a:rPr lang="en-US" altLang="da-DK" sz="1900" dirty="0" err="1">
                <a:ea typeface="ＭＳ Ｐゴシック" panose="020B0600070205080204" pitchFamily="34" charset="-128"/>
              </a:rPr>
              <a:t>Fullfill</a:t>
            </a:r>
            <a:r>
              <a:rPr lang="en-US" altLang="da-DK" sz="1900" dirty="0">
                <a:ea typeface="ＭＳ Ｐゴシック" panose="020B0600070205080204" pitchFamily="34" charset="-128"/>
              </a:rPr>
              <a:t> the personal satisfaction of being a “teaching manager”</a:t>
            </a:r>
            <a:endParaRPr lang="da-DK" altLang="ja-JP" sz="1900" dirty="0"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</a:pPr>
            <a:r>
              <a:rPr lang="en-US" altLang="da-DK" sz="1900" dirty="0">
                <a:ea typeface="ＭＳ Ｐゴシック" panose="020B0600070205080204" pitchFamily="34" charset="-128"/>
              </a:rPr>
              <a:t>To </a:t>
            </a:r>
            <a:r>
              <a:rPr lang="en-US" altLang="da-DK" sz="1900" dirty="0" err="1">
                <a:ea typeface="ＭＳ Ｐゴシック" panose="020B0600070205080204" pitchFamily="34" charset="-128"/>
              </a:rPr>
              <a:t>analyse</a:t>
            </a:r>
            <a:r>
              <a:rPr lang="en-US" altLang="da-DK" sz="1900" dirty="0">
                <a:ea typeface="ＭＳ Ｐゴシック" panose="020B0600070205080204" pitchFamily="34" charset="-128"/>
              </a:rPr>
              <a:t> how mistakes occur and how it can be prevented. (mistake as a learning </a:t>
            </a:r>
            <a:r>
              <a:rPr lang="en-US" altLang="da-DK" sz="1900" dirty="0" err="1">
                <a:ea typeface="ＭＳ Ｐゴシック" panose="020B0600070205080204" pitchFamily="34" charset="-128"/>
              </a:rPr>
              <a:t>opportuity</a:t>
            </a:r>
            <a:r>
              <a:rPr lang="en-US" altLang="da-DK" sz="1900" dirty="0">
                <a:ea typeface="ＭＳ Ｐゴシック" panose="020B0600070205080204" pitchFamily="34" charset="-128"/>
              </a:rPr>
              <a:t>) </a:t>
            </a:r>
            <a:endParaRPr lang="da-DK" altLang="da-DK" sz="19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endParaRPr lang="en-GB" altLang="da-DK" sz="10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altLang="da-DK" sz="800" dirty="0">
                <a:ea typeface="ＭＳ Ｐゴシック" panose="020B0600070205080204" pitchFamily="34" charset="-128"/>
              </a:rPr>
              <a:t> </a:t>
            </a:r>
            <a:endParaRPr lang="da-DK" altLang="da-DK" sz="8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000594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7B7E82-ACDB-A345-A7B6-8808C4F23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917805"/>
            <a:ext cx="8674249" cy="648000"/>
          </a:xfrm>
        </p:spPr>
        <p:txBody>
          <a:bodyPr>
            <a:normAutofit fontScale="90000"/>
          </a:bodyPr>
          <a:lstStyle/>
          <a:p>
            <a:r>
              <a:rPr lang="da-DK" b="1" dirty="0"/>
              <a:t>Main principles for </a:t>
            </a:r>
            <a:r>
              <a:rPr lang="da-DK" b="1" dirty="0" err="1"/>
              <a:t>implementation</a:t>
            </a:r>
            <a:endParaRPr lang="da-DK" b="1" dirty="0"/>
          </a:p>
        </p:txBody>
      </p:sp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98828CC4-6C7A-F149-8917-76B56F79CE4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 err="1"/>
              <a:t>Sharpen</a:t>
            </a:r>
            <a:r>
              <a:rPr lang="da-DK" dirty="0"/>
              <a:t> the </a:t>
            </a:r>
            <a:r>
              <a:rPr lang="da-DK" dirty="0" err="1"/>
              <a:t>focus</a:t>
            </a:r>
            <a:r>
              <a:rPr lang="da-DK" dirty="0"/>
              <a:t> on </a:t>
            </a:r>
            <a:r>
              <a:rPr lang="da-DK" b="1" dirty="0" err="1"/>
              <a:t>shared</a:t>
            </a:r>
            <a:r>
              <a:rPr lang="da-DK" b="1" dirty="0"/>
              <a:t> agreements </a:t>
            </a:r>
            <a:r>
              <a:rPr lang="da-DK" dirty="0" err="1"/>
              <a:t>between</a:t>
            </a:r>
            <a:r>
              <a:rPr lang="da-DK" dirty="0"/>
              <a:t> </a:t>
            </a:r>
            <a:r>
              <a:rPr lang="da-DK" dirty="0" err="1"/>
              <a:t>employees</a:t>
            </a:r>
            <a:r>
              <a:rPr lang="da-DK" dirty="0"/>
              <a:t> and </a:t>
            </a:r>
            <a:r>
              <a:rPr lang="da-DK" dirty="0" err="1"/>
              <a:t>employers</a:t>
            </a:r>
            <a:r>
              <a:rPr lang="da-DK" dirty="0"/>
              <a:t> (</a:t>
            </a:r>
            <a:r>
              <a:rPr lang="da-DK" dirty="0" err="1"/>
              <a:t>tri-partiate</a:t>
            </a:r>
            <a:r>
              <a:rPr lang="da-DK" dirty="0"/>
              <a:t>)</a:t>
            </a:r>
          </a:p>
          <a:p>
            <a:pPr marL="0" indent="0">
              <a:buNone/>
            </a:pPr>
            <a:endParaRPr lang="da-DK" b="1" u="sng" dirty="0"/>
          </a:p>
          <a:p>
            <a:r>
              <a:rPr lang="da-DK" b="1" dirty="0"/>
              <a:t>Methods and </a:t>
            </a:r>
            <a:r>
              <a:rPr lang="da-DK" b="1" dirty="0" err="1"/>
              <a:t>tools</a:t>
            </a:r>
            <a:r>
              <a:rPr lang="da-DK" b="1" dirty="0"/>
              <a:t> </a:t>
            </a:r>
            <a:r>
              <a:rPr lang="da-DK" dirty="0"/>
              <a:t> to </a:t>
            </a:r>
            <a:r>
              <a:rPr lang="da-DK" dirty="0" err="1"/>
              <a:t>use</a:t>
            </a:r>
            <a:r>
              <a:rPr lang="da-DK" dirty="0"/>
              <a:t> </a:t>
            </a:r>
            <a:r>
              <a:rPr lang="da-DK" dirty="0" err="1"/>
              <a:t>learning</a:t>
            </a:r>
            <a:r>
              <a:rPr lang="da-DK" dirty="0"/>
              <a:t> as a part of the management </a:t>
            </a:r>
            <a:r>
              <a:rPr lang="da-DK" dirty="0" err="1"/>
              <a:t>tool</a:t>
            </a:r>
            <a:r>
              <a:rPr lang="da-DK" dirty="0"/>
              <a:t> (See </a:t>
            </a:r>
            <a:r>
              <a:rPr lang="da-DK" dirty="0" err="1"/>
              <a:t>outcome</a:t>
            </a:r>
            <a:r>
              <a:rPr lang="da-DK" dirty="0"/>
              <a:t> for </a:t>
            </a:r>
            <a:r>
              <a:rPr lang="da-DK" dirty="0" err="1"/>
              <a:t>middle</a:t>
            </a:r>
            <a:r>
              <a:rPr lang="da-DK" dirty="0"/>
              <a:t> managers)</a:t>
            </a:r>
          </a:p>
          <a:p>
            <a:r>
              <a:rPr lang="en-US" dirty="0"/>
              <a:t>High impact training  based on four major pillars:</a:t>
            </a:r>
            <a:endParaRPr lang="da-DK" dirty="0"/>
          </a:p>
          <a:p>
            <a:pPr marL="0" indent="0">
              <a:buNone/>
            </a:pPr>
            <a:r>
              <a:rPr lang="en-US" dirty="0"/>
              <a:t> </a:t>
            </a:r>
            <a:endParaRPr lang="da-DK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Workplace oriented / Training as close to the “skills environment” where it is used – job-like situations and scenarios.</a:t>
            </a:r>
            <a:endParaRPr lang="da-DK" dirty="0"/>
          </a:p>
          <a:p>
            <a:pPr lvl="1">
              <a:buFont typeface="Courier New" panose="02070309020205020404" pitchFamily="49" charset="0"/>
              <a:buChar char="o"/>
            </a:pPr>
            <a:endParaRPr lang="da-DK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Strong focus on the involvement of the management</a:t>
            </a:r>
            <a:endParaRPr lang="da-DK" dirty="0"/>
          </a:p>
          <a:p>
            <a:pPr marL="457200" lvl="1" indent="0">
              <a:buNone/>
            </a:pPr>
            <a:r>
              <a:rPr lang="en-US" dirty="0"/>
              <a:t> </a:t>
            </a:r>
            <a:endParaRPr lang="da-DK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Strong focus on the survey of actual skills and competences needed at the workplace</a:t>
            </a:r>
            <a:endParaRPr lang="da-DK" dirty="0"/>
          </a:p>
          <a:p>
            <a:pPr lvl="1">
              <a:buFont typeface="Courier New" panose="02070309020205020404" pitchFamily="49" charset="0"/>
              <a:buChar char="o"/>
            </a:pPr>
            <a:endParaRPr lang="da-DK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Strong focus on the evaluation of the training in terms of showing impact (show that training makes a difference)</a:t>
            </a:r>
            <a:endParaRPr lang="da-DK" dirty="0"/>
          </a:p>
          <a:p>
            <a:endParaRPr lang="da-DK" b="1" u="sng" dirty="0"/>
          </a:p>
        </p:txBody>
      </p:sp>
    </p:spTree>
    <p:extLst>
      <p:ext uri="{BB962C8B-B14F-4D97-AF65-F5344CB8AC3E}">
        <p14:creationId xmlns:p14="http://schemas.microsoft.com/office/powerpoint/2010/main" val="2709837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</TotalTime>
  <Words>569</Words>
  <Application>Microsoft Macintosh PowerPoint</Application>
  <PresentationFormat>Widescreen</PresentationFormat>
  <Paragraphs>100</Paragraphs>
  <Slides>7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6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Courier New</vt:lpstr>
      <vt:lpstr>Gill Sans MT</vt:lpstr>
      <vt:lpstr>Wingdings</vt:lpstr>
      <vt:lpstr>Office-tema</vt:lpstr>
      <vt:lpstr>     MOOC on Workplace learning and basic skills   EBSN Capacity Building Series on EPALE  Lars Alrø Olesen</vt:lpstr>
      <vt:lpstr>The Danish Company Instructor program   </vt:lpstr>
      <vt:lpstr>Company Instructor Program for SME High Impact Learning ( Brinkerhoff)</vt:lpstr>
      <vt:lpstr>PowerPoint-præsentation</vt:lpstr>
      <vt:lpstr>Modules in the Company Instructor program ….(in brief)</vt:lpstr>
      <vt:lpstr>Outcome of program…for the Middle Managers</vt:lpstr>
      <vt:lpstr>Main principles for implementation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Modules….(in brief)</dc:title>
  <dc:creator>Lars Alro Olesen</dc:creator>
  <cp:lastModifiedBy>Lars Alro Olesen</cp:lastModifiedBy>
  <cp:revision>15</cp:revision>
  <dcterms:created xsi:type="dcterms:W3CDTF">2019-11-04T12:22:45Z</dcterms:created>
  <dcterms:modified xsi:type="dcterms:W3CDTF">2019-11-05T05:31:58Z</dcterms:modified>
</cp:coreProperties>
</file>