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8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545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591103"/>
    <a:srgbClr val="42BDAA"/>
    <a:srgbClr val="46B7A7"/>
    <a:srgbClr val="025548"/>
    <a:srgbClr val="FF0300"/>
    <a:srgbClr val="669900"/>
    <a:srgbClr val="0033CC"/>
    <a:srgbClr val="690A10"/>
    <a:srgbClr val="FFFC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549" autoAdjust="0"/>
    <p:restoredTop sz="81468"/>
  </p:normalViewPr>
  <p:slideViewPr>
    <p:cSldViewPr>
      <p:cViewPr varScale="1">
        <p:scale>
          <a:sx n="74" d="100"/>
          <a:sy n="74" d="100"/>
        </p:scale>
        <p:origin x="616" y="184"/>
      </p:cViewPr>
      <p:guideLst>
        <p:guide orient="horz" pos="2160"/>
        <p:guide pos="3545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352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83809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B977-068B-4152-B8AD-37CEDE35B595}" type="datetimeFigureOut">
              <a:rPr lang="hu-HU" smtClean="0"/>
              <a:t>2021. 09. 21.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685A42-072D-4074-920C-55A9C2CD7F3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2191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631032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544488" y="0"/>
            <a:ext cx="11103024" cy="980728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6" name="Egyenes összekötő 5"/>
          <p:cNvCxnSpPr/>
          <p:nvPr userDrawn="1"/>
        </p:nvCxnSpPr>
        <p:spPr bwMode="auto">
          <a:xfrm>
            <a:off x="544488" y="980728"/>
            <a:ext cx="1110302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67769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4pPr>
              <a:defRPr>
                <a:solidFill>
                  <a:srgbClr val="025548"/>
                </a:solidFill>
              </a:defRPr>
            </a:lvl4pPr>
            <a:lvl5pPr>
              <a:defRPr>
                <a:solidFill>
                  <a:srgbClr val="025548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5" name="Egyenes összekötő 4"/>
          <p:cNvCxnSpPr/>
          <p:nvPr userDrawn="1"/>
        </p:nvCxnSpPr>
        <p:spPr bwMode="auto">
          <a:xfrm>
            <a:off x="544488" y="980728"/>
            <a:ext cx="1110302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70981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yéni elrendezé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85128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966200" y="533400"/>
            <a:ext cx="2616201" cy="5638800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117600" y="533400"/>
            <a:ext cx="7645401" cy="5638800"/>
          </a:xfrm>
        </p:spPr>
        <p:txBody>
          <a:bodyPr vert="eaVert"/>
          <a:lstStyle>
            <a:lvl4pPr>
              <a:defRPr>
                <a:solidFill>
                  <a:srgbClr val="025548"/>
                </a:solidFill>
              </a:defRPr>
            </a:lvl4pPr>
            <a:lvl5pPr>
              <a:defRPr>
                <a:solidFill>
                  <a:srgbClr val="025548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84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>
            <a:lvl4pPr>
              <a:defRPr>
                <a:solidFill>
                  <a:srgbClr val="025548"/>
                </a:solidFill>
              </a:defRPr>
            </a:lvl4pPr>
            <a:lvl5pPr>
              <a:defRPr>
                <a:solidFill>
                  <a:srgbClr val="025548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5" name="Egyenes összekötő 4"/>
          <p:cNvCxnSpPr/>
          <p:nvPr userDrawn="1"/>
        </p:nvCxnSpPr>
        <p:spPr bwMode="auto">
          <a:xfrm>
            <a:off x="544488" y="980728"/>
            <a:ext cx="1110302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97813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11033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08270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19200" y="1828800"/>
            <a:ext cx="5080000" cy="36884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solidFill>
                  <a:srgbClr val="025548"/>
                </a:solidFill>
              </a:defRPr>
            </a:lvl4pPr>
            <a:lvl5pPr>
              <a:defRPr sz="1800">
                <a:solidFill>
                  <a:srgbClr val="02554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502400" y="1828800"/>
            <a:ext cx="5080000" cy="368843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>
                <a:solidFill>
                  <a:srgbClr val="025548"/>
                </a:solidFill>
              </a:defRPr>
            </a:lvl4pPr>
            <a:lvl5pPr>
              <a:defRPr sz="1800">
                <a:solidFill>
                  <a:srgbClr val="025548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6" name="Egyenes összekötő 5"/>
          <p:cNvCxnSpPr/>
          <p:nvPr userDrawn="1"/>
        </p:nvCxnSpPr>
        <p:spPr bwMode="auto">
          <a:xfrm>
            <a:off x="544488" y="980728"/>
            <a:ext cx="1110302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8528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98103"/>
            <a:ext cx="10972800" cy="868958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09600" y="2174877"/>
            <a:ext cx="5386917" cy="33423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solidFill>
                  <a:srgbClr val="025548"/>
                </a:solidFill>
              </a:defRPr>
            </a:lvl4pPr>
            <a:lvl5pPr>
              <a:defRPr sz="1600">
                <a:solidFill>
                  <a:srgbClr val="02554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93367" y="2174877"/>
            <a:ext cx="5389034" cy="334235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>
                <a:solidFill>
                  <a:srgbClr val="025548"/>
                </a:solidFill>
              </a:defRPr>
            </a:lvl4pPr>
            <a:lvl5pPr>
              <a:defRPr sz="1600">
                <a:solidFill>
                  <a:srgbClr val="025548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  <p:cxnSp>
        <p:nvCxnSpPr>
          <p:cNvPr id="8" name="Egyenes összekötő 7"/>
          <p:cNvCxnSpPr/>
          <p:nvPr userDrawn="1"/>
        </p:nvCxnSpPr>
        <p:spPr bwMode="auto">
          <a:xfrm>
            <a:off x="544488" y="980728"/>
            <a:ext cx="11103024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66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4071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5633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 számának helye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3839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4011084" cy="88642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66734" y="548681"/>
            <a:ext cx="6815666" cy="496855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>
                <a:solidFill>
                  <a:srgbClr val="025548"/>
                </a:solidFill>
              </a:defRPr>
            </a:lvl4pPr>
            <a:lvl5pPr>
              <a:defRPr sz="2000">
                <a:solidFill>
                  <a:srgbClr val="025548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1435101"/>
            <a:ext cx="4011084" cy="40821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25610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51584" y="4581128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389717" y="612777"/>
            <a:ext cx="7315200" cy="38963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2351584" y="5157192"/>
            <a:ext cx="7315200" cy="3600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75921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4488" y="0"/>
            <a:ext cx="11103024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412776"/>
            <a:ext cx="103632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4"/>
          </p:nvPr>
        </p:nvSpPr>
        <p:spPr>
          <a:xfrm>
            <a:off x="9168341" y="6453338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D5EC9-D739-46C8-AD83-568DE2CAF35E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4478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1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EE262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SzPct val="85000"/>
        <a:buFont typeface="Marlett" pitchFamily="2" charset="2"/>
        <a:buChar char="4"/>
        <a:defRPr sz="3200">
          <a:solidFill>
            <a:srgbClr val="025548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SzPct val="85000"/>
        <a:buFont typeface="Marlett" pitchFamily="2" charset="2"/>
        <a:buChar char="4"/>
        <a:defRPr sz="2800">
          <a:solidFill>
            <a:srgbClr val="025548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00"/>
        </a:buClr>
        <a:buSzPct val="85000"/>
        <a:buFont typeface="Marlett" pitchFamily="2" charset="2"/>
        <a:buChar char="4"/>
        <a:defRPr sz="2400">
          <a:solidFill>
            <a:srgbClr val="025548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FFE69-8E72-F846-B5D7-2D2DC7927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Learner support measures</a:t>
            </a:r>
            <a:endParaRPr lang="en-NO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99767E-4EE3-114B-B500-B118B34E8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448" y="1013278"/>
            <a:ext cx="10363200" cy="5296042"/>
          </a:xfrm>
        </p:spPr>
        <p:txBody>
          <a:bodyPr/>
          <a:lstStyle/>
          <a:p>
            <a:r>
              <a:rPr lang="en-NO" dirty="0"/>
              <a:t>One size does NOT fit all &gt; screening needs</a:t>
            </a:r>
          </a:p>
          <a:p>
            <a:r>
              <a:rPr lang="en-NO" dirty="0"/>
              <a:t>Diversity of needs &gt; diversity of solutions &amp; tools</a:t>
            </a:r>
          </a:p>
          <a:p>
            <a:r>
              <a:rPr lang="en-NO" dirty="0"/>
              <a:t>Sustainable support vs ad-hoc solutions</a:t>
            </a:r>
          </a:p>
          <a:p>
            <a:r>
              <a:rPr lang="en-NO" dirty="0"/>
              <a:t>Encouraging and monitoring peer support</a:t>
            </a:r>
          </a:p>
          <a:p>
            <a:r>
              <a:rPr lang="en-NO" dirty="0"/>
              <a:t>Encouraging interactivity – Defining a “mood”</a:t>
            </a:r>
          </a:p>
          <a:p>
            <a:r>
              <a:rPr lang="en-NO" dirty="0"/>
              <a:t>Adequate planning: more support for first phase</a:t>
            </a:r>
          </a:p>
          <a:p>
            <a:r>
              <a:rPr lang="en-NO" dirty="0"/>
              <a:t>Hybrid solutions and blended learning</a:t>
            </a:r>
          </a:p>
          <a:p>
            <a:r>
              <a:rPr lang="en-NO" dirty="0"/>
              <a:t>Advanced and complex is not always best</a:t>
            </a:r>
          </a:p>
          <a:p>
            <a:r>
              <a:rPr lang="en-NO"/>
              <a:t>Efficient training of trainers</a:t>
            </a:r>
            <a:endParaRPr lang="en-NO" dirty="0"/>
          </a:p>
          <a:p>
            <a:endParaRPr lang="en-NO" dirty="0"/>
          </a:p>
          <a:p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856364066"/>
      </p:ext>
    </p:extLst>
  </p:cSld>
  <p:clrMapOvr>
    <a:masterClrMapping/>
  </p:clrMapOvr>
</p:sld>
</file>

<file path=ppt/theme/theme1.xml><?xml version="1.0" encoding="utf-8"?>
<a:theme xmlns:a="http://schemas.openxmlformats.org/drawingml/2006/main" name="ebsnpowerpointsablon">
  <a:themeElements>
    <a:clrScheme name="progres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gyéni 4. séma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gre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es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gres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es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es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es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gres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36588</TotalTime>
  <Words>63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Marlett</vt:lpstr>
      <vt:lpstr>Myriad Pro</vt:lpstr>
      <vt:lpstr>ebsnpowerpointsablon</vt:lpstr>
      <vt:lpstr>Learner support 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Tanulási programok a Nyitok központokban</dc:title>
  <dc:creator>Colosseum</dc:creator>
  <cp:lastModifiedBy>Graciela Sbertoli</cp:lastModifiedBy>
  <cp:revision>433</cp:revision>
  <cp:lastPrinted>2017-11-07T23:18:48Z</cp:lastPrinted>
  <dcterms:created xsi:type="dcterms:W3CDTF">2014-01-21T10:59:41Z</dcterms:created>
  <dcterms:modified xsi:type="dcterms:W3CDTF">2021-09-21T11:08:00Z</dcterms:modified>
</cp:coreProperties>
</file>